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10287000" cy="1828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1"/>
    <p:restoredTop sz="94610"/>
  </p:normalViewPr>
  <p:slideViewPr>
    <p:cSldViewPr snapToGrid="0" snapToObjects="1">
      <p:cViewPr>
        <p:scale>
          <a:sx n="58" d="100"/>
          <a:sy n="58" d="100"/>
        </p:scale>
        <p:origin x="464" y="10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13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ishlinx.vercel.app" TargetMode="External"/><Relationship Id="rId3" Type="http://schemas.openxmlformats.org/officeDocument/2006/relationships/image" Target="../media/image1.png"/><Relationship Id="rId7" Type="http://schemas.openxmlformats.org/officeDocument/2006/relationships/hyperlink" Target="https://github.com/LuluNwenyi/Wishlinx"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2.svg"/><Relationship Id="rId5" Type="http://schemas.openxmlformats.org/officeDocument/2006/relationships/image" Target="../media/image3.png"/><Relationship Id="rId4" Type="http://schemas.openxmlformats.org/officeDocument/2006/relationships/image" Target="../media/image61.svg"/></Relationships>
</file>

<file path=ppt/slides/_rels/slide11.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3.svg"/><Relationship Id="rId11" Type="http://schemas.openxmlformats.org/officeDocument/2006/relationships/image" Target="../media/image67.png"/><Relationship Id="rId5" Type="http://schemas.openxmlformats.org/officeDocument/2006/relationships/image" Target="../media/image1.png"/><Relationship Id="rId10" Type="http://schemas.openxmlformats.org/officeDocument/2006/relationships/image" Target="../media/image66.svg"/><Relationship Id="rId4" Type="http://schemas.openxmlformats.org/officeDocument/2006/relationships/notesSlide" Target="../notesSlides/notesSlide11.xml"/><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3.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16.svg"/><Relationship Id="rId4" Type="http://schemas.openxmlformats.org/officeDocument/2006/relationships/image" Target="../media/image11.svg"/><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svg"/><Relationship Id="rId18" Type="http://schemas.openxmlformats.org/officeDocument/2006/relationships/image" Target="../media/image34.svg"/><Relationship Id="rId3" Type="http://schemas.openxmlformats.org/officeDocument/2006/relationships/image" Target="../media/image1.png"/><Relationship Id="rId21" Type="http://schemas.openxmlformats.org/officeDocument/2006/relationships/image" Target="../media/image37.png"/><Relationship Id="rId7" Type="http://schemas.openxmlformats.org/officeDocument/2006/relationships/image" Target="../media/image23.jpe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5.xml"/><Relationship Id="rId16" Type="http://schemas.openxmlformats.org/officeDocument/2006/relationships/image" Target="../media/image32.sv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svg"/><Relationship Id="rId11" Type="http://schemas.openxmlformats.org/officeDocument/2006/relationships/image" Target="../media/image27.svg"/><Relationship Id="rId24" Type="http://schemas.openxmlformats.org/officeDocument/2006/relationships/image" Target="../media/image40.svg"/><Relationship Id="rId5" Type="http://schemas.openxmlformats.org/officeDocument/2006/relationships/image" Target="../media/image3.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1.svg"/><Relationship Id="rId9" Type="http://schemas.openxmlformats.org/officeDocument/2006/relationships/image" Target="../media/image25.jpeg"/><Relationship Id="rId14" Type="http://schemas.openxmlformats.org/officeDocument/2006/relationships/image" Target="../media/image30.png"/><Relationship Id="rId22"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3.png"/><Relationship Id="rId4" Type="http://schemas.openxmlformats.org/officeDocument/2006/relationships/image" Target="../media/image42.svg"/></Relationships>
</file>

<file path=ppt/slides/_rels/slide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7.svg"/><Relationship Id="rId5" Type="http://schemas.openxmlformats.org/officeDocument/2006/relationships/image" Target="../media/image3.png"/><Relationship Id="rId4" Type="http://schemas.openxmlformats.org/officeDocument/2006/relationships/image" Target="../media/image46.svg"/></Relationships>
</file>

<file path=ppt/slides/_rels/slide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5.png"/><Relationship Id="rId7" Type="http://schemas.openxmlformats.org/officeDocument/2006/relationships/image" Target="../media/image52.png"/><Relationship Id="rId12" Type="http://schemas.openxmlformats.org/officeDocument/2006/relationships/hyperlink" Target="https://maildrop.cc"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3.png"/><Relationship Id="rId10" Type="http://schemas.openxmlformats.org/officeDocument/2006/relationships/image" Target="../media/image55.svg"/><Relationship Id="rId4" Type="http://schemas.openxmlformats.org/officeDocument/2006/relationships/image" Target="../media/image50.svg"/><Relationship Id="rId9" Type="http://schemas.openxmlformats.org/officeDocument/2006/relationships/image" Target="../media/image54.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8.svg"/><Relationship Id="rId5" Type="http://schemas.openxmlformats.org/officeDocument/2006/relationships/image" Target="../media/image3.png"/><Relationship Id="rId10" Type="http://schemas.openxmlformats.org/officeDocument/2006/relationships/hyperlink" Target="https://maildrop.cc" TargetMode="External"/><Relationship Id="rId4" Type="http://schemas.openxmlformats.org/officeDocument/2006/relationships/image" Target="../media/image57.svg"/><Relationship Id="rId9" Type="http://schemas.openxmlformats.org/officeDocument/2006/relationships/image" Target="../media/image60.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Rectangle 1"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952500"/>
            <a:ext cx="18288000" cy="8382000"/>
          </a:xfrm>
          <a:prstGeom prst="rect">
            <a:avLst/>
          </a:prstGeom>
        </p:spPr>
      </p:pic>
      <p:pic>
        <p:nvPicPr>
          <p:cNvPr id="3" name="Rectangl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2500" y="0"/>
            <a:ext cx="16383000" cy="10287000"/>
          </a:xfrm>
          <a:prstGeom prst="rect">
            <a:avLst/>
          </a:prstGeom>
        </p:spPr>
      </p:pic>
      <p:sp>
        <p:nvSpPr>
          <p:cNvPr id="4" name="Wishlinx My web app project"/>
          <p:cNvSpPr/>
          <p:nvPr/>
        </p:nvSpPr>
        <p:spPr>
          <a:xfrm>
            <a:off x="1428750" y="2076450"/>
            <a:ext cx="11029950" cy="3067050"/>
          </a:xfrm>
          <a:prstGeom prst="rect">
            <a:avLst/>
          </a:prstGeom>
          <a:noFill/>
          <a:ln/>
        </p:spPr>
        <p:txBody>
          <a:bodyPr wrap="square" lIns="0" tIns="0" rIns="0" bIns="0" rtlCol="0" anchor="t"/>
          <a:lstStyle/>
          <a:p>
            <a:pPr marL="0" indent="0" algn="l">
              <a:lnSpc>
                <a:spcPts val="12075"/>
              </a:lnSpc>
              <a:buNone/>
            </a:pPr>
            <a:r>
              <a:rPr lang="en-US" sz="10500" b="1" kern="0" spc="-525" dirty="0">
                <a:solidFill>
                  <a:srgbClr val="1A1A1A"/>
                </a:solidFill>
                <a:latin typeface="Helvetica Bold" pitchFamily="34" charset="0"/>
                <a:ea typeface="Helvetica Bold" pitchFamily="34" charset="-122"/>
                <a:cs typeface="Helvetica Bold" pitchFamily="34" charset="-120"/>
              </a:rPr>
              <a:t>Wishlinx</a:t>
            </a:r>
            <a:r>
              <a:rPr lang="en-US" sz="10500" kern="0" spc="-525" dirty="0">
                <a:solidFill>
                  <a:srgbClr val="1A1A1A"/>
                </a:solidFill>
                <a:latin typeface="Helvetica Light" pitchFamily="34" charset="0"/>
                <a:ea typeface="Helvetica Light" pitchFamily="34" charset="-122"/>
                <a:cs typeface="Helvetica Light" pitchFamily="34" charset="-120"/>
              </a:rPr>
              <a:t>: 
My web app project</a:t>
            </a:r>
            <a:endParaRPr lang="en-US" sz="10500" dirty="0"/>
          </a:p>
        </p:txBody>
      </p:sp>
      <p:sp>
        <p:nvSpPr>
          <p:cNvPr id="5" name="Course Java and Web Development DLBCSPJWD01 Github Repo httpsgithubcomLuluNwenyiWishlinx Live Link httpswishlinxvercelapp"/>
          <p:cNvSpPr/>
          <p:nvPr/>
        </p:nvSpPr>
        <p:spPr>
          <a:xfrm>
            <a:off x="6391275" y="7353300"/>
            <a:ext cx="8534400" cy="1438275"/>
          </a:xfrm>
          <a:prstGeom prst="rect">
            <a:avLst/>
          </a:prstGeom>
          <a:noFill/>
          <a:ln/>
        </p:spPr>
        <p:txBody>
          <a:bodyPr wrap="square" lIns="0" tIns="0" rIns="0" bIns="0" rtlCol="0" anchor="t"/>
          <a:lstStyle/>
          <a:p>
            <a:pPr marL="0" indent="0" algn="l">
              <a:lnSpc>
                <a:spcPts val="2775"/>
              </a:lnSpc>
              <a:spcAft>
                <a:spcPts val="1500"/>
              </a:spcAft>
              <a:buNone/>
            </a:pPr>
            <a:r>
              <a:rPr lang="en-US" sz="2400" kern="0" spc="-75" dirty="0">
                <a:solidFill>
                  <a:srgbClr val="1A1A1A"/>
                </a:solidFill>
                <a:latin typeface="Helvetica Regular" pitchFamily="34" charset="0"/>
                <a:ea typeface="Helvetica Regular" pitchFamily="34" charset="-122"/>
                <a:cs typeface="Helvetica Regular" pitchFamily="34" charset="-120"/>
              </a:rPr>
              <a:t>Course:</a:t>
            </a:r>
            <a:r>
              <a:rPr lang="en-US" sz="2400" kern="0" spc="-75" dirty="0">
                <a:solidFill>
                  <a:srgbClr val="1A1A1A"/>
                </a:solidFill>
                <a:latin typeface="Helvetica Light" pitchFamily="34" charset="0"/>
                <a:ea typeface="Helvetica Light" pitchFamily="34" charset="-122"/>
                <a:cs typeface="Helvetica Light" pitchFamily="34" charset="-120"/>
              </a:rPr>
              <a:t> Java and Web Development (DLBCSPJWD01)
</a:t>
            </a:r>
            <a:r>
              <a:rPr lang="en-US" sz="2400" kern="0" spc="-75" dirty="0">
                <a:solidFill>
                  <a:srgbClr val="1A1A1A"/>
                </a:solidFill>
                <a:latin typeface="Helvetica Regular" pitchFamily="34" charset="0"/>
                <a:ea typeface="Helvetica Regular" pitchFamily="34" charset="-122"/>
                <a:cs typeface="Helvetica Regular" pitchFamily="34" charset="-120"/>
              </a:rPr>
              <a:t>Github Repo:</a:t>
            </a:r>
            <a:r>
              <a:rPr lang="en-US" sz="2400" kern="0" spc="-75" dirty="0">
                <a:solidFill>
                  <a:srgbClr val="1A1A1A"/>
                </a:solidFill>
                <a:latin typeface="Helvetica Light" pitchFamily="34" charset="0"/>
                <a:ea typeface="Helvetica Light" pitchFamily="34" charset="-122"/>
                <a:cs typeface="Helvetica Light" pitchFamily="34" charset="-120"/>
              </a:rPr>
              <a:t> </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h</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t</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t</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p</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s</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g</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i</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t</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h</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u</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b</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c</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o</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m</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L</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u</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l</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u</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N</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w</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e</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n</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y</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i</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W</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i</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s</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h</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l</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i</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n</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x</a:t>
            </a:r>
            <a:r>
              <a:rPr lang="en-US" sz="2400" b="1" u="sng" kern="0" spc="-75" dirty="0">
                <a:solidFill>
                  <a:srgbClr val="1A1A1A"/>
                </a:solidFill>
                <a:latin typeface="Helvetica Bold" pitchFamily="34" charset="0"/>
                <a:ea typeface="Helvetica Bold" pitchFamily="34" charset="-122"/>
                <a:cs typeface="Helvetica Bold" pitchFamily="34" charset="-120"/>
                <a:hlinkClick r:id="rId7">
                  <a:extLst>
                    <a:ext uri="{A12FA001-AC4F-418D-AE19-62706E023703}">
                      <ahyp:hlinkClr xmlns:ahyp="http://schemas.microsoft.com/office/drawing/2018/hyperlinkcolor" val="tx"/>
                    </a:ext>
                  </a:extLst>
                </a:hlinkClick>
              </a:rPr>
              <a:t>
</a:t>
            </a:r>
            <a:r>
              <a:rPr lang="en-US" sz="2400" kern="0" spc="-75" dirty="0">
                <a:solidFill>
                  <a:srgbClr val="1A1A1A"/>
                </a:solidFill>
                <a:latin typeface="Helvetica Regular" pitchFamily="34" charset="0"/>
                <a:ea typeface="Helvetica Regular" pitchFamily="34" charset="-122"/>
                <a:cs typeface="Helvetica Regular" pitchFamily="34" charset="-120"/>
              </a:rPr>
              <a:t>Live Link:</a:t>
            </a:r>
            <a:r>
              <a:rPr lang="en-US" sz="2400" kern="0" spc="-75" dirty="0">
                <a:solidFill>
                  <a:srgbClr val="1A1A1A"/>
                </a:solidFill>
                <a:latin typeface="Helvetica Light" pitchFamily="34" charset="0"/>
                <a:ea typeface="Helvetica Light" pitchFamily="34" charset="-122"/>
                <a:cs typeface="Helvetica Light" pitchFamily="34" charset="-120"/>
              </a:rPr>
              <a:t> </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h</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t</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t</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p</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s</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w</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i</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s</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h</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l</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i</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n</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x</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v</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e</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r</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c</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e</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l</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a</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p</a:t>
            </a:r>
            <a:r>
              <a:rPr lang="en-US" sz="2400" b="1" u="sng" kern="0" spc="-75" dirty="0">
                <a:solidFill>
                  <a:srgbClr val="1A1A1A"/>
                </a:solidFill>
                <a:latin typeface="Helvetica Bold" pitchFamily="34" charset="0"/>
                <a:ea typeface="Helvetica Bold" pitchFamily="34" charset="-122"/>
                <a:cs typeface="Helvetica Bold" pitchFamily="34" charset="-120"/>
                <a:hlinkClick r:id="rId8">
                  <a:extLst>
                    <a:ext uri="{A12FA001-AC4F-418D-AE19-62706E023703}">
                      <ahyp:hlinkClr xmlns:ahyp="http://schemas.microsoft.com/office/drawing/2018/hyperlinkcolor" val="tx"/>
                    </a:ext>
                  </a:extLst>
                </a:hlinkClick>
              </a:rPr>
              <a:t>p</a:t>
            </a:r>
            <a:endParaRPr lang="en-US" sz="2400" dirty="0"/>
          </a:p>
        </p:txBody>
      </p:sp>
      <p:sp>
        <p:nvSpPr>
          <p:cNvPr id="6" name="Name Nwenyi Oluchi Jessica Program BSc Computer Science Matriculation No 92126120"/>
          <p:cNvSpPr/>
          <p:nvPr/>
        </p:nvSpPr>
        <p:spPr>
          <a:xfrm>
            <a:off x="1428750" y="7353300"/>
            <a:ext cx="4391025" cy="1438275"/>
          </a:xfrm>
          <a:prstGeom prst="rect">
            <a:avLst/>
          </a:prstGeom>
          <a:noFill/>
          <a:ln/>
        </p:spPr>
        <p:txBody>
          <a:bodyPr wrap="square" lIns="0" tIns="0" rIns="0" bIns="0" rtlCol="0" anchor="b"/>
          <a:lstStyle/>
          <a:p>
            <a:pPr marL="0" indent="0" algn="l">
              <a:lnSpc>
                <a:spcPts val="2775"/>
              </a:lnSpc>
              <a:spcAft>
                <a:spcPts val="1500"/>
              </a:spcAft>
              <a:buNone/>
            </a:pPr>
            <a:r>
              <a:rPr lang="en-US" sz="2400" kern="0" spc="-75" dirty="0">
                <a:solidFill>
                  <a:srgbClr val="1A1A1A"/>
                </a:solidFill>
                <a:latin typeface="Helvetica Regular" pitchFamily="34" charset="0"/>
                <a:ea typeface="Helvetica Regular" pitchFamily="34" charset="-122"/>
                <a:cs typeface="Helvetica Regular" pitchFamily="34" charset="-120"/>
              </a:rPr>
              <a:t>Name:</a:t>
            </a:r>
            <a:r>
              <a:rPr lang="en-US" sz="2400" kern="0" spc="-75" dirty="0">
                <a:solidFill>
                  <a:srgbClr val="1A1A1A"/>
                </a:solidFill>
                <a:latin typeface="Helvetica Light" pitchFamily="34" charset="0"/>
                <a:ea typeface="Helvetica Light" pitchFamily="34" charset="-122"/>
                <a:cs typeface="Helvetica Light" pitchFamily="34" charset="-120"/>
              </a:rPr>
              <a:t> Nwenyi Oluchi Jessica
</a:t>
            </a:r>
            <a:r>
              <a:rPr lang="en-US" sz="2400" kern="0" spc="-75" dirty="0">
                <a:solidFill>
                  <a:srgbClr val="1A1A1A"/>
                </a:solidFill>
                <a:latin typeface="Helvetica Regular" pitchFamily="34" charset="0"/>
                <a:ea typeface="Helvetica Regular" pitchFamily="34" charset="-122"/>
                <a:cs typeface="Helvetica Regular" pitchFamily="34" charset="-120"/>
              </a:rPr>
              <a:t>Program:</a:t>
            </a:r>
            <a:r>
              <a:rPr lang="en-US" sz="2400" kern="0" spc="-75" dirty="0">
                <a:solidFill>
                  <a:srgbClr val="1A1A1A"/>
                </a:solidFill>
                <a:latin typeface="Helvetica Light" pitchFamily="34" charset="0"/>
                <a:ea typeface="Helvetica Light" pitchFamily="34" charset="-122"/>
                <a:cs typeface="Helvetica Light" pitchFamily="34" charset="-120"/>
              </a:rPr>
              <a:t> BSc. Computer Science
</a:t>
            </a:r>
            <a:r>
              <a:rPr lang="en-US" sz="2400" kern="0" spc="-75" dirty="0">
                <a:solidFill>
                  <a:srgbClr val="1A1A1A"/>
                </a:solidFill>
                <a:latin typeface="Helvetica Regular" pitchFamily="34" charset="0"/>
                <a:ea typeface="Helvetica Regular" pitchFamily="34" charset="-122"/>
                <a:cs typeface="Helvetica Regular" pitchFamily="34" charset="-120"/>
              </a:rPr>
              <a:t>Matriculation No: </a:t>
            </a:r>
            <a:r>
              <a:rPr lang="en-US" sz="2400" kern="0" spc="-75" dirty="0">
                <a:solidFill>
                  <a:srgbClr val="1A1A1A"/>
                </a:solidFill>
                <a:latin typeface="Helvetica Light" pitchFamily="34" charset="0"/>
                <a:ea typeface="Helvetica Light" pitchFamily="34" charset="-122"/>
                <a:cs typeface="Helvetica Light" pitchFamily="34" charset="-120"/>
              </a:rPr>
              <a:t>92126120</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Rectangle 1"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952500"/>
            <a:ext cx="18288000" cy="8382000"/>
          </a:xfrm>
          <a:prstGeom prst="rect">
            <a:avLst/>
          </a:prstGeom>
        </p:spPr>
      </p:pic>
      <p:pic>
        <p:nvPicPr>
          <p:cNvPr id="3" name="Rectangl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2500" y="0"/>
            <a:ext cx="16383000" cy="10287000"/>
          </a:xfrm>
          <a:prstGeom prst="rect">
            <a:avLst/>
          </a:prstGeom>
        </p:spPr>
      </p:pic>
      <p:sp>
        <p:nvSpPr>
          <p:cNvPr id="4" name="Conclusion"/>
          <p:cNvSpPr/>
          <p:nvPr/>
        </p:nvSpPr>
        <p:spPr>
          <a:xfrm>
            <a:off x="1476375" y="1371600"/>
            <a:ext cx="14316075" cy="1314450"/>
          </a:xfrm>
          <a:prstGeom prst="rect">
            <a:avLst/>
          </a:prstGeom>
          <a:noFill/>
          <a:ln/>
        </p:spPr>
        <p:txBody>
          <a:bodyPr wrap="square" lIns="0" tIns="0" rIns="0" bIns="0" rtlCol="0" anchor="t"/>
          <a:lstStyle/>
          <a:p>
            <a:pPr marL="0" indent="0" algn="l">
              <a:lnSpc>
                <a:spcPts val="10350"/>
              </a:lnSpc>
              <a:buNone/>
            </a:pPr>
            <a:r>
              <a:rPr lang="en-US" sz="9000" kern="0" spc="-450" dirty="0">
                <a:solidFill>
                  <a:srgbClr val="1A1A1A"/>
                </a:solidFill>
                <a:latin typeface="Helvetica Light" pitchFamily="34" charset="0"/>
                <a:ea typeface="Helvetica Light" pitchFamily="34" charset="-122"/>
                <a:cs typeface="Helvetica Light" pitchFamily="34" charset="-120"/>
              </a:rPr>
              <a:t>Conclusion</a:t>
            </a:r>
            <a:endParaRPr lang="en-US" sz="9000" dirty="0"/>
          </a:p>
        </p:txBody>
      </p:sp>
      <p:sp>
        <p:nvSpPr>
          <p:cNvPr id="5" name="name_9"/>
          <p:cNvSpPr/>
          <p:nvPr/>
        </p:nvSpPr>
        <p:spPr>
          <a:xfrm>
            <a:off x="16764000" y="428625"/>
            <a:ext cx="200025" cy="352425"/>
          </a:xfrm>
          <a:prstGeom prst="rect">
            <a:avLst/>
          </a:prstGeom>
          <a:noFill/>
          <a:ln/>
        </p:spPr>
        <p:txBody>
          <a:bodyPr wrap="square" lIns="0" tIns="0" rIns="0" bIns="0" rtlCol="0" anchor="t"/>
          <a:lstStyle/>
          <a:p>
            <a:pPr marL="0" indent="0" algn="l">
              <a:lnSpc>
                <a:spcPts val="2775"/>
              </a:lnSpc>
              <a:spcAft>
                <a:spcPts val="1500"/>
              </a:spcAft>
              <a:buNone/>
            </a:pPr>
            <a:r>
              <a:rPr lang="en-US" sz="2400" kern="0" spc="-75" dirty="0">
                <a:solidFill>
                  <a:srgbClr val="1A1A1A"/>
                </a:solidFill>
                <a:latin typeface="Helvetica Light" pitchFamily="34" charset="0"/>
                <a:ea typeface="Helvetica Light" pitchFamily="34" charset="-122"/>
                <a:cs typeface="Helvetica Light" pitchFamily="34" charset="-120"/>
              </a:rPr>
              <a:t>9</a:t>
            </a:r>
            <a:endParaRPr lang="en-US" sz="2400" dirty="0"/>
          </a:p>
        </p:txBody>
      </p:sp>
      <p:sp>
        <p:nvSpPr>
          <p:cNvPr id="6" name="Though the basic end goal of this project was achieved as I continued to work on this project I realised more room for improvement on the original idea of the project The development phase has been a continuous learning experience for me"/>
          <p:cNvSpPr/>
          <p:nvPr/>
        </p:nvSpPr>
        <p:spPr>
          <a:xfrm>
            <a:off x="1476375" y="3295650"/>
            <a:ext cx="15192375" cy="3238500"/>
          </a:xfrm>
          <a:prstGeom prst="rect">
            <a:avLst/>
          </a:prstGeom>
          <a:noFill/>
          <a:ln/>
        </p:spPr>
        <p:txBody>
          <a:bodyPr wrap="square" lIns="0" tIns="0" rIns="0" bIns="0" rtlCol="0" anchor="t"/>
          <a:lstStyle/>
          <a:p>
            <a:pPr marL="0" indent="0" algn="l">
              <a:lnSpc>
                <a:spcPts val="6000"/>
              </a:lnSpc>
              <a:spcAft>
                <a:spcPts val="1500"/>
              </a:spcAft>
              <a:buNone/>
            </a:pPr>
            <a:r>
              <a:rPr lang="en-US" sz="3750" kern="0" spc="-150" dirty="0">
                <a:solidFill>
                  <a:srgbClr val="000000"/>
                </a:solidFill>
                <a:latin typeface="Helvetica Light" pitchFamily="34" charset="0"/>
                <a:ea typeface="Helvetica Light" pitchFamily="34" charset="-122"/>
                <a:cs typeface="Helvetica Light" pitchFamily="34" charset="-120"/>
              </a:rPr>
              <a:t>Though the basic end goal of this project was achieved, as I continued to work on this project, I realised more room for improvement on the original idea of the project. 
The development phase has been a continuous learning experience for me.</a:t>
            </a:r>
            <a:endParaRPr lang="en-US" sz="3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Rectangl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0" y="952500"/>
            <a:ext cx="18288000" cy="8382000"/>
          </a:xfrm>
          <a:prstGeom prst="rect">
            <a:avLst/>
          </a:prstGeom>
        </p:spPr>
      </p:pic>
      <p:pic>
        <p:nvPicPr>
          <p:cNvPr id="3" name="Rectangl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2500" y="0"/>
            <a:ext cx="16383000" cy="10287000"/>
          </a:xfrm>
          <a:prstGeom prst="rect">
            <a:avLst/>
          </a:prstGeom>
        </p:spPr>
      </p:pic>
      <p:pic>
        <p:nvPicPr>
          <p:cNvPr id="4" name="Rectangle 3"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305175" y="2276475"/>
            <a:ext cx="11677650" cy="6724650"/>
          </a:xfrm>
          <a:prstGeom prst="rect">
            <a:avLst/>
          </a:prstGeom>
        </p:spPr>
      </p:pic>
      <p:sp>
        <p:nvSpPr>
          <p:cNvPr id="5" name="Live Demo"/>
          <p:cNvSpPr/>
          <p:nvPr/>
        </p:nvSpPr>
        <p:spPr>
          <a:xfrm>
            <a:off x="1476375" y="1104900"/>
            <a:ext cx="14316075" cy="876300"/>
          </a:xfrm>
          <a:prstGeom prst="rect">
            <a:avLst/>
          </a:prstGeom>
          <a:noFill/>
          <a:ln/>
        </p:spPr>
        <p:txBody>
          <a:bodyPr wrap="square" lIns="0" tIns="0" rIns="0" bIns="0" rtlCol="0" anchor="t"/>
          <a:lstStyle/>
          <a:p>
            <a:pPr marL="0" indent="0" algn="l">
              <a:lnSpc>
                <a:spcPts val="6900"/>
              </a:lnSpc>
              <a:buNone/>
            </a:pPr>
            <a:r>
              <a:rPr lang="en-US" sz="6000" kern="0" spc="-300" dirty="0">
                <a:solidFill>
                  <a:srgbClr val="1A1A1A"/>
                </a:solidFill>
                <a:latin typeface="Helvetica Light" pitchFamily="34" charset="0"/>
                <a:ea typeface="Helvetica Light" pitchFamily="34" charset="-122"/>
                <a:cs typeface="Helvetica Light" pitchFamily="34" charset="-120"/>
              </a:rPr>
              <a:t>Live Demo</a:t>
            </a:r>
            <a:endParaRPr lang="en-US" sz="6000" dirty="0"/>
          </a:p>
        </p:txBody>
      </p:sp>
      <p:sp>
        <p:nvSpPr>
          <p:cNvPr id="6" name="name_10"/>
          <p:cNvSpPr/>
          <p:nvPr/>
        </p:nvSpPr>
        <p:spPr>
          <a:xfrm>
            <a:off x="16764000" y="428625"/>
            <a:ext cx="361950" cy="352425"/>
          </a:xfrm>
          <a:prstGeom prst="rect">
            <a:avLst/>
          </a:prstGeom>
          <a:noFill/>
          <a:ln/>
        </p:spPr>
        <p:txBody>
          <a:bodyPr wrap="square" lIns="0" tIns="0" rIns="0" bIns="0" rtlCol="0" anchor="t"/>
          <a:lstStyle/>
          <a:p>
            <a:pPr marL="0" indent="0" algn="l">
              <a:lnSpc>
                <a:spcPts val="2775"/>
              </a:lnSpc>
              <a:spcAft>
                <a:spcPts val="1500"/>
              </a:spcAft>
              <a:buNone/>
            </a:pPr>
            <a:r>
              <a:rPr lang="en-US" sz="2400" kern="0" spc="-75" dirty="0">
                <a:solidFill>
                  <a:srgbClr val="1A1A1A"/>
                </a:solidFill>
                <a:latin typeface="Helvetica Light" pitchFamily="34" charset="0"/>
                <a:ea typeface="Helvetica Light" pitchFamily="34" charset="-122"/>
                <a:cs typeface="Helvetica Light" pitchFamily="34" charset="-120"/>
              </a:rPr>
              <a:t>10</a:t>
            </a:r>
            <a:endParaRPr lang="en-US" sz="2400" dirty="0"/>
          </a:p>
        </p:txBody>
      </p:sp>
      <p:pic>
        <p:nvPicPr>
          <p:cNvPr id="7" name="wishlinx-screencast">
            <a:hlinkClick r:id="" action="ppaction://media"/>
            <a:extLst>
              <a:ext uri="{FF2B5EF4-FFF2-40B4-BE49-F238E27FC236}">
                <a16:creationId xmlns:a16="http://schemas.microsoft.com/office/drawing/2014/main" id="{98B66046-7C67-B3AD-B65F-8CFB436BA805}"/>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3793692" y="2125424"/>
            <a:ext cx="10700616" cy="7026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0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Rectangle 1"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952500"/>
            <a:ext cx="18288000" cy="8382000"/>
          </a:xfrm>
          <a:prstGeom prst="rect">
            <a:avLst/>
          </a:prstGeom>
        </p:spPr>
      </p:pic>
      <p:pic>
        <p:nvPicPr>
          <p:cNvPr id="3" name="Rectangl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2500" y="0"/>
            <a:ext cx="16383000" cy="10287000"/>
          </a:xfrm>
          <a:prstGeom prst="rect">
            <a:avLst/>
          </a:prstGeom>
        </p:spPr>
      </p:pic>
      <p:sp>
        <p:nvSpPr>
          <p:cNvPr id="4" name="Project Overview"/>
          <p:cNvSpPr/>
          <p:nvPr/>
        </p:nvSpPr>
        <p:spPr>
          <a:xfrm>
            <a:off x="1476375" y="1371600"/>
            <a:ext cx="7829550" cy="1314450"/>
          </a:xfrm>
          <a:prstGeom prst="rect">
            <a:avLst/>
          </a:prstGeom>
          <a:noFill/>
          <a:ln/>
        </p:spPr>
        <p:txBody>
          <a:bodyPr wrap="square" lIns="0" tIns="0" rIns="0" bIns="0" rtlCol="0" anchor="t"/>
          <a:lstStyle/>
          <a:p>
            <a:pPr marL="0" indent="0" algn="l">
              <a:lnSpc>
                <a:spcPts val="10350"/>
              </a:lnSpc>
              <a:buNone/>
            </a:pPr>
            <a:r>
              <a:rPr lang="en-US" sz="9000" kern="0" spc="-450" dirty="0">
                <a:solidFill>
                  <a:srgbClr val="1A1A1A"/>
                </a:solidFill>
                <a:latin typeface="Helvetica Light" pitchFamily="34" charset="0"/>
                <a:ea typeface="Helvetica Light" pitchFamily="34" charset="-122"/>
                <a:cs typeface="Helvetica Light" pitchFamily="34" charset="-120"/>
              </a:rPr>
              <a:t>Project Overview</a:t>
            </a:r>
            <a:endParaRPr lang="en-US" sz="9000" dirty="0"/>
          </a:p>
        </p:txBody>
      </p:sp>
      <p:sp>
        <p:nvSpPr>
          <p:cNvPr id="5" name="Wishlinx makes gift-giving easier for special occasions such as birthdays baby showers weddings and more"/>
          <p:cNvSpPr/>
          <p:nvPr/>
        </p:nvSpPr>
        <p:spPr>
          <a:xfrm>
            <a:off x="1476375" y="3295650"/>
            <a:ext cx="15192375" cy="1524000"/>
          </a:xfrm>
          <a:prstGeom prst="rect">
            <a:avLst/>
          </a:prstGeom>
          <a:noFill/>
          <a:ln/>
        </p:spPr>
        <p:txBody>
          <a:bodyPr wrap="square" lIns="0" tIns="0" rIns="0" bIns="0" rtlCol="0" anchor="t"/>
          <a:lstStyle/>
          <a:p>
            <a:pPr marL="0" indent="0" algn="l">
              <a:lnSpc>
                <a:spcPts val="6000"/>
              </a:lnSpc>
              <a:spcAft>
                <a:spcPts val="1500"/>
              </a:spcAft>
              <a:buNone/>
            </a:pPr>
            <a:r>
              <a:rPr lang="en-US" sz="3750" kern="0" spc="-150" dirty="0">
                <a:solidFill>
                  <a:srgbClr val="000000"/>
                </a:solidFill>
                <a:latin typeface="Helvetica Light" pitchFamily="34" charset="0"/>
                <a:ea typeface="Helvetica Light" pitchFamily="34" charset="-122"/>
                <a:cs typeface="Helvetica Light" pitchFamily="34" charset="-120"/>
              </a:rPr>
              <a:t>Wishlinx makes gift-giving easier for special occasions such as birthdays, baby showers, weddings, and more.</a:t>
            </a:r>
            <a:endParaRPr lang="en-US" sz="3750" dirty="0"/>
          </a:p>
        </p:txBody>
      </p:sp>
      <p:sp>
        <p:nvSpPr>
          <p:cNvPr id="6" name="By sharing a wishlist with friends and family Wishlinx takes the guesswork out of gift-giving ensuring everyone gets exactly what they want Its a win-win for gift-givers and recipients too"/>
          <p:cNvSpPr/>
          <p:nvPr/>
        </p:nvSpPr>
        <p:spPr>
          <a:xfrm>
            <a:off x="1476375" y="5429250"/>
            <a:ext cx="13287375" cy="2286000"/>
          </a:xfrm>
          <a:prstGeom prst="rect">
            <a:avLst/>
          </a:prstGeom>
          <a:noFill/>
          <a:ln/>
        </p:spPr>
        <p:txBody>
          <a:bodyPr wrap="square" lIns="0" tIns="0" rIns="0" bIns="0" rtlCol="0" anchor="t"/>
          <a:lstStyle/>
          <a:p>
            <a:pPr marL="0" indent="0" algn="l">
              <a:lnSpc>
                <a:spcPts val="6000"/>
              </a:lnSpc>
              <a:spcAft>
                <a:spcPts val="1500"/>
              </a:spcAft>
              <a:buNone/>
            </a:pPr>
            <a:r>
              <a:rPr lang="en-US" sz="3750" kern="0" spc="-150" dirty="0">
                <a:solidFill>
                  <a:srgbClr val="3E3E3E"/>
                </a:solidFill>
                <a:latin typeface="Helvetica Light" pitchFamily="34" charset="0"/>
                <a:ea typeface="Helvetica Light" pitchFamily="34" charset="-122"/>
                <a:cs typeface="Helvetica Light" pitchFamily="34" charset="-120"/>
              </a:rPr>
              <a:t>By sharing a wishlist with friends and family, Wishlinx takes the guesswork out of gift-giving, ensuring everyone gets exactly what they want. It's a win-win for gift-givers and recipients too!</a:t>
            </a:r>
            <a:endParaRPr lang="en-US" sz="3750" dirty="0"/>
          </a:p>
        </p:txBody>
      </p:sp>
      <p:sp>
        <p:nvSpPr>
          <p:cNvPr id="7" name="name_1"/>
          <p:cNvSpPr/>
          <p:nvPr/>
        </p:nvSpPr>
        <p:spPr>
          <a:xfrm>
            <a:off x="16764000" y="428625"/>
            <a:ext cx="200025" cy="352425"/>
          </a:xfrm>
          <a:prstGeom prst="rect">
            <a:avLst/>
          </a:prstGeom>
          <a:noFill/>
          <a:ln/>
        </p:spPr>
        <p:txBody>
          <a:bodyPr wrap="square" lIns="0" tIns="0" rIns="0" bIns="0" rtlCol="0" anchor="t"/>
          <a:lstStyle/>
          <a:p>
            <a:pPr marL="0" indent="0" algn="l">
              <a:lnSpc>
                <a:spcPts val="2775"/>
              </a:lnSpc>
              <a:spcAft>
                <a:spcPts val="1500"/>
              </a:spcAft>
              <a:buNone/>
            </a:pPr>
            <a:r>
              <a:rPr lang="en-US" sz="2400" kern="0" spc="-75" dirty="0">
                <a:solidFill>
                  <a:srgbClr val="1A1A1A"/>
                </a:solidFill>
                <a:latin typeface="Helvetica Light" pitchFamily="34" charset="0"/>
                <a:ea typeface="Helvetica Light" pitchFamily="34" charset="-122"/>
                <a:cs typeface="Helvetica Light" pitchFamily="34" charset="-120"/>
              </a:rPr>
              <a:t>1</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Rectangle 1"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952500"/>
            <a:ext cx="18288000" cy="8382000"/>
          </a:xfrm>
          <a:prstGeom prst="rect">
            <a:avLst/>
          </a:prstGeom>
        </p:spPr>
      </p:pic>
      <p:pic>
        <p:nvPicPr>
          <p:cNvPr id="3" name="Rectangl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2500" y="0"/>
            <a:ext cx="16383000" cy="10287000"/>
          </a:xfrm>
          <a:prstGeom prst="rect">
            <a:avLst/>
          </a:prstGeom>
        </p:spPr>
      </p:pic>
      <p:pic>
        <p:nvPicPr>
          <p:cNvPr id="4" name="figure title" descr="preencoded.png"/>
          <p:cNvPicPr>
            <a:picLocks noChangeAspect="1"/>
          </p:cNvPicPr>
          <p:nvPr/>
        </p:nvPicPr>
        <p:blipFill>
          <a:blip r:embed="rId7"/>
          <a:srcRect/>
          <a:stretch/>
        </p:blipFill>
        <p:spPr>
          <a:xfrm>
            <a:off x="1476375" y="8315325"/>
            <a:ext cx="4286250" cy="885825"/>
          </a:xfrm>
          <a:prstGeom prst="rect">
            <a:avLst/>
          </a:prstGeom>
        </p:spPr>
      </p:pic>
      <p:pic>
        <p:nvPicPr>
          <p:cNvPr id="5" name="wishlinx.drawio 1" descr="preencoded.png"/>
          <p:cNvPicPr>
            <a:picLocks noChangeAspect="1"/>
          </p:cNvPicPr>
          <p:nvPr/>
        </p:nvPicPr>
        <p:blipFill>
          <a:blip r:embed="rId8"/>
          <a:srcRect/>
          <a:stretch/>
        </p:blipFill>
        <p:spPr>
          <a:xfrm>
            <a:off x="3829050" y="1828800"/>
            <a:ext cx="10626775" cy="7258050"/>
          </a:xfrm>
          <a:prstGeom prst="rect">
            <a:avLst/>
          </a:prstGeom>
        </p:spPr>
      </p:pic>
      <p:sp>
        <p:nvSpPr>
          <p:cNvPr id="6" name="Architecture"/>
          <p:cNvSpPr/>
          <p:nvPr/>
        </p:nvSpPr>
        <p:spPr>
          <a:xfrm>
            <a:off x="1476375" y="1371600"/>
            <a:ext cx="5600700" cy="1314450"/>
          </a:xfrm>
          <a:prstGeom prst="rect">
            <a:avLst/>
          </a:prstGeom>
          <a:noFill/>
          <a:ln/>
        </p:spPr>
        <p:txBody>
          <a:bodyPr wrap="square" lIns="0" tIns="0" rIns="0" bIns="0" rtlCol="0" anchor="t"/>
          <a:lstStyle/>
          <a:p>
            <a:pPr marL="0" indent="0" algn="l">
              <a:lnSpc>
                <a:spcPts val="10350"/>
              </a:lnSpc>
              <a:buNone/>
            </a:pPr>
            <a:r>
              <a:rPr lang="en-US" sz="9000" kern="0" spc="-450" dirty="0">
                <a:solidFill>
                  <a:srgbClr val="1A1A1A"/>
                </a:solidFill>
                <a:latin typeface="Helvetica Light" pitchFamily="34" charset="0"/>
                <a:ea typeface="Helvetica Light" pitchFamily="34" charset="-122"/>
                <a:cs typeface="Helvetica Light" pitchFamily="34" charset="-120"/>
              </a:rPr>
              <a:t>Architecture</a:t>
            </a:r>
            <a:endParaRPr lang="en-US" sz="9000" dirty="0"/>
          </a:p>
        </p:txBody>
      </p:sp>
      <p:sp>
        <p:nvSpPr>
          <p:cNvPr id="7" name="name_2"/>
          <p:cNvSpPr/>
          <p:nvPr/>
        </p:nvSpPr>
        <p:spPr>
          <a:xfrm>
            <a:off x="16764000" y="428625"/>
            <a:ext cx="200025" cy="352425"/>
          </a:xfrm>
          <a:prstGeom prst="rect">
            <a:avLst/>
          </a:prstGeom>
          <a:noFill/>
          <a:ln/>
        </p:spPr>
        <p:txBody>
          <a:bodyPr wrap="square" lIns="0" tIns="0" rIns="0" bIns="0" rtlCol="0" anchor="t"/>
          <a:lstStyle/>
          <a:p>
            <a:pPr marL="0" indent="0" algn="l">
              <a:lnSpc>
                <a:spcPts val="2775"/>
              </a:lnSpc>
              <a:spcAft>
                <a:spcPts val="1500"/>
              </a:spcAft>
              <a:buNone/>
            </a:pPr>
            <a:r>
              <a:rPr lang="en-US" sz="2400" kern="0" spc="-75" dirty="0">
                <a:solidFill>
                  <a:srgbClr val="1A1A1A"/>
                </a:solidFill>
                <a:latin typeface="Helvetica Light" pitchFamily="34" charset="0"/>
                <a:ea typeface="Helvetica Light" pitchFamily="34" charset="-122"/>
                <a:cs typeface="Helvetica Light" pitchFamily="34" charset="-120"/>
              </a:rPr>
              <a:t>2</a:t>
            </a:r>
            <a:endParaRPr lang="en-US" sz="2400" dirty="0"/>
          </a:p>
        </p:txBody>
      </p:sp>
      <p:sp>
        <p:nvSpPr>
          <p:cNvPr id="8" name="Figure 1"/>
          <p:cNvSpPr/>
          <p:nvPr/>
        </p:nvSpPr>
        <p:spPr>
          <a:xfrm>
            <a:off x="1476375" y="8315325"/>
            <a:ext cx="1009650" cy="457200"/>
          </a:xfrm>
          <a:prstGeom prst="rect">
            <a:avLst/>
          </a:prstGeom>
          <a:noFill/>
          <a:ln/>
        </p:spPr>
        <p:txBody>
          <a:bodyPr wrap="square" lIns="0" tIns="0" rIns="0" bIns="0" rtlCol="0" anchor="t"/>
          <a:lstStyle/>
          <a:p>
            <a:pPr marL="0" indent="0" algn="l">
              <a:lnSpc>
                <a:spcPts val="3600"/>
              </a:lnSpc>
              <a:spcAft>
                <a:spcPts val="1500"/>
              </a:spcAft>
              <a:buNone/>
            </a:pPr>
            <a:r>
              <a:rPr lang="en-US" sz="2250" kern="0" spc="-75" dirty="0">
                <a:solidFill>
                  <a:srgbClr val="3E3E3E"/>
                </a:solidFill>
                <a:latin typeface="Helvetica Regular" pitchFamily="34" charset="0"/>
                <a:ea typeface="Helvetica Regular" pitchFamily="34" charset="-122"/>
                <a:cs typeface="Helvetica Regular" pitchFamily="34" charset="-120"/>
              </a:rPr>
              <a:t>Figure 1</a:t>
            </a:r>
            <a:endParaRPr lang="en-US" sz="2250" dirty="0"/>
          </a:p>
        </p:txBody>
      </p:sp>
      <p:sp>
        <p:nvSpPr>
          <p:cNvPr id="9" name="An architectural diagram of Wishlinx"/>
          <p:cNvSpPr/>
          <p:nvPr/>
        </p:nvSpPr>
        <p:spPr>
          <a:xfrm>
            <a:off x="1476375" y="8772525"/>
            <a:ext cx="4333875" cy="428625"/>
          </a:xfrm>
          <a:prstGeom prst="rect">
            <a:avLst/>
          </a:prstGeom>
          <a:noFill/>
          <a:ln/>
        </p:spPr>
        <p:txBody>
          <a:bodyPr wrap="square" lIns="0" tIns="0" rIns="0" bIns="0" rtlCol="0" anchor="t"/>
          <a:lstStyle/>
          <a:p>
            <a:pPr marL="0" indent="0" algn="l">
              <a:lnSpc>
                <a:spcPts val="3375"/>
              </a:lnSpc>
              <a:spcAft>
                <a:spcPts val="1500"/>
              </a:spcAft>
              <a:buNone/>
            </a:pPr>
            <a:r>
              <a:rPr lang="en-US" sz="2250" kern="0" spc="-75" dirty="0">
                <a:solidFill>
                  <a:srgbClr val="3E3E3E"/>
                </a:solidFill>
                <a:latin typeface="Helvetica Light" pitchFamily="34" charset="0"/>
                <a:ea typeface="Helvetica Light" pitchFamily="34" charset="-122"/>
                <a:cs typeface="Helvetica Light" pitchFamily="34" charset="-120"/>
              </a:rPr>
              <a:t>An architectural diagram of Wishlinx</a:t>
            </a:r>
            <a:endParaRPr lang="en-US" sz="2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Rectangle 1"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952500"/>
            <a:ext cx="18288000" cy="8382000"/>
          </a:xfrm>
          <a:prstGeom prst="rect">
            <a:avLst/>
          </a:prstGeom>
        </p:spPr>
      </p:pic>
      <p:pic>
        <p:nvPicPr>
          <p:cNvPr id="3" name="Rectangl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2500" y="0"/>
            <a:ext cx="16383000" cy="10287000"/>
          </a:xfrm>
          <a:prstGeom prst="rect">
            <a:avLst/>
          </a:prstGeom>
        </p:spPr>
      </p:pic>
      <p:pic>
        <p:nvPicPr>
          <p:cNvPr id="4" name="Frame 13"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85900" y="3028950"/>
            <a:ext cx="6867525" cy="438150"/>
          </a:xfrm>
          <a:prstGeom prst="rect">
            <a:avLst/>
          </a:prstGeom>
        </p:spPr>
      </p:pic>
      <p:pic>
        <p:nvPicPr>
          <p:cNvPr id="5" name="Frame 23"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401175" y="3028950"/>
            <a:ext cx="6867525" cy="438150"/>
          </a:xfrm>
          <a:prstGeom prst="rect">
            <a:avLst/>
          </a:prstGeom>
        </p:spPr>
      </p:pic>
      <p:pic>
        <p:nvPicPr>
          <p:cNvPr id="6" name="Frame 24"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401175" y="3810000"/>
            <a:ext cx="6867525" cy="438150"/>
          </a:xfrm>
          <a:prstGeom prst="rect">
            <a:avLst/>
          </a:prstGeom>
        </p:spPr>
      </p:pic>
      <p:pic>
        <p:nvPicPr>
          <p:cNvPr id="7" name="Frame 22"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743075" y="3619500"/>
            <a:ext cx="9686925" cy="819150"/>
          </a:xfrm>
          <a:prstGeom prst="rect">
            <a:avLst/>
          </a:prstGeom>
        </p:spPr>
      </p:pic>
      <p:pic>
        <p:nvPicPr>
          <p:cNvPr id="8" name="Frame 17" descr="preencoded.png"/>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743075" y="5372100"/>
            <a:ext cx="6867525" cy="333375"/>
          </a:xfrm>
          <a:prstGeom prst="rect">
            <a:avLst/>
          </a:prstGeom>
        </p:spPr>
      </p:pic>
      <p:pic>
        <p:nvPicPr>
          <p:cNvPr id="9" name="Frame 18" descr="preencoded.png"/>
          <p:cNvPicPr>
            <a:picLocks noChangeAspect="1"/>
          </p:cNvPicPr>
          <p:nvPr/>
        </p:nvPicPr>
        <p:blipFill>
          <a:blip r:embed="rId13"/>
          <a:srcRect/>
          <a:stretch/>
        </p:blipFill>
        <p:spPr>
          <a:xfrm>
            <a:off x="1743075" y="5857875"/>
            <a:ext cx="6867525" cy="333375"/>
          </a:xfrm>
          <a:prstGeom prst="rect">
            <a:avLst/>
          </a:prstGeom>
        </p:spPr>
      </p:pic>
      <p:pic>
        <p:nvPicPr>
          <p:cNvPr id="10" name="Frame 14"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76375" y="4781550"/>
            <a:ext cx="6867525" cy="438150"/>
          </a:xfrm>
          <a:prstGeom prst="rect">
            <a:avLst/>
          </a:prstGeom>
        </p:spPr>
      </p:pic>
      <p:pic>
        <p:nvPicPr>
          <p:cNvPr id="11" name="Frame 19"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76375" y="7315200"/>
            <a:ext cx="6867525" cy="438150"/>
          </a:xfrm>
          <a:prstGeom prst="rect">
            <a:avLst/>
          </a:prstGeom>
        </p:spPr>
      </p:pic>
      <p:pic>
        <p:nvPicPr>
          <p:cNvPr id="12" name="Frame 20"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76375" y="6534150"/>
            <a:ext cx="6867525" cy="438150"/>
          </a:xfrm>
          <a:prstGeom prst="rect">
            <a:avLst/>
          </a:prstGeom>
        </p:spPr>
      </p:pic>
      <p:pic>
        <p:nvPicPr>
          <p:cNvPr id="13" name="Frame 21" descr="preencoded.png"/>
          <p:cNvPicPr>
            <a:picLocks noChangeAspect="1"/>
          </p:cNvPicPr>
          <p:nvPr/>
        </p:nvPicPr>
        <p:blipFill>
          <a:blip r:embed="rId14"/>
          <a:srcRect/>
          <a:stretch/>
        </p:blipFill>
        <p:spPr>
          <a:xfrm>
            <a:off x="1476375" y="8096250"/>
            <a:ext cx="6867525" cy="438150"/>
          </a:xfrm>
          <a:prstGeom prst="rect">
            <a:avLst/>
          </a:prstGeom>
        </p:spPr>
      </p:pic>
      <p:sp>
        <p:nvSpPr>
          <p:cNvPr id="14" name="Tech stack breakdown"/>
          <p:cNvSpPr/>
          <p:nvPr/>
        </p:nvSpPr>
        <p:spPr>
          <a:xfrm>
            <a:off x="1476375" y="1371600"/>
            <a:ext cx="14316075" cy="1314450"/>
          </a:xfrm>
          <a:prstGeom prst="rect">
            <a:avLst/>
          </a:prstGeom>
          <a:noFill/>
          <a:ln/>
        </p:spPr>
        <p:txBody>
          <a:bodyPr wrap="square" lIns="0" tIns="0" rIns="0" bIns="0" rtlCol="0" anchor="t"/>
          <a:lstStyle/>
          <a:p>
            <a:pPr marL="0" indent="0" algn="l">
              <a:lnSpc>
                <a:spcPts val="10350"/>
              </a:lnSpc>
              <a:buNone/>
            </a:pPr>
            <a:r>
              <a:rPr lang="en-US" sz="9000" kern="0" spc="-450" dirty="0">
                <a:solidFill>
                  <a:srgbClr val="1A1A1A"/>
                </a:solidFill>
                <a:latin typeface="Helvetica Light" pitchFamily="34" charset="0"/>
                <a:ea typeface="Helvetica Light" pitchFamily="34" charset="-122"/>
                <a:cs typeface="Helvetica Light" pitchFamily="34" charset="-120"/>
              </a:rPr>
              <a:t>Tech stack breakdown</a:t>
            </a:r>
            <a:endParaRPr lang="en-US" sz="9000" dirty="0"/>
          </a:p>
        </p:txBody>
      </p:sp>
      <p:sp>
        <p:nvSpPr>
          <p:cNvPr id="15" name="name_3"/>
          <p:cNvSpPr/>
          <p:nvPr/>
        </p:nvSpPr>
        <p:spPr>
          <a:xfrm>
            <a:off x="16764000" y="428625"/>
            <a:ext cx="200025" cy="352425"/>
          </a:xfrm>
          <a:prstGeom prst="rect">
            <a:avLst/>
          </a:prstGeom>
          <a:noFill/>
          <a:ln/>
        </p:spPr>
        <p:txBody>
          <a:bodyPr wrap="square" lIns="0" tIns="0" rIns="0" bIns="0" rtlCol="0" anchor="t"/>
          <a:lstStyle/>
          <a:p>
            <a:pPr marL="0" indent="0" algn="l">
              <a:lnSpc>
                <a:spcPts val="2775"/>
              </a:lnSpc>
              <a:spcAft>
                <a:spcPts val="1500"/>
              </a:spcAft>
              <a:buNone/>
            </a:pPr>
            <a:r>
              <a:rPr lang="en-US" sz="2400" kern="0" spc="-75" dirty="0">
                <a:solidFill>
                  <a:srgbClr val="1A1A1A"/>
                </a:solidFill>
                <a:latin typeface="Helvetica Light" pitchFamily="34" charset="0"/>
                <a:ea typeface="Helvetica Light" pitchFamily="34" charset="-122"/>
                <a:cs typeface="Helvetica Light" pitchFamily="34" charset="-120"/>
              </a:rPr>
              <a:t>3</a:t>
            </a:r>
            <a:endParaRPr lang="en-US" sz="2400" dirty="0"/>
          </a:p>
        </p:txBody>
      </p:sp>
      <p:sp>
        <p:nvSpPr>
          <p:cNvPr id="16" name="Frameworks"/>
          <p:cNvSpPr/>
          <p:nvPr/>
        </p:nvSpPr>
        <p:spPr>
          <a:xfrm>
            <a:off x="1866900" y="3028950"/>
            <a:ext cx="9324975" cy="438150"/>
          </a:xfrm>
          <a:prstGeom prst="rect">
            <a:avLst/>
          </a:prstGeom>
          <a:noFill/>
          <a:ln/>
        </p:spPr>
        <p:txBody>
          <a:bodyPr wrap="square" lIns="0" tIns="0" rIns="0" bIns="0" rtlCol="0" anchor="t"/>
          <a:lstStyle/>
          <a:p>
            <a:pPr marL="0" indent="0" algn="l">
              <a:lnSpc>
                <a:spcPts val="3450"/>
              </a:lnSpc>
              <a:spcAft>
                <a:spcPts val="1500"/>
              </a:spcAft>
              <a:buNone/>
            </a:pPr>
            <a:r>
              <a:rPr lang="en-US" sz="3000" kern="0" spc="-150" dirty="0">
                <a:solidFill>
                  <a:srgbClr val="3E3E3E"/>
                </a:solidFill>
                <a:latin typeface="Helvetica Light" pitchFamily="34" charset="0"/>
                <a:ea typeface="Helvetica Light" pitchFamily="34" charset="-122"/>
                <a:cs typeface="Helvetica Light" pitchFamily="34" charset="-120"/>
              </a:rPr>
              <a:t>Frameworks</a:t>
            </a:r>
            <a:endParaRPr lang="en-US" sz="3000" dirty="0"/>
          </a:p>
        </p:txBody>
      </p:sp>
      <p:sp>
        <p:nvSpPr>
          <p:cNvPr id="17" name="Design - Figma"/>
          <p:cNvSpPr/>
          <p:nvPr/>
        </p:nvSpPr>
        <p:spPr>
          <a:xfrm>
            <a:off x="9782175" y="3028950"/>
            <a:ext cx="9324975" cy="438150"/>
          </a:xfrm>
          <a:prstGeom prst="rect">
            <a:avLst/>
          </a:prstGeom>
          <a:noFill/>
          <a:ln/>
        </p:spPr>
        <p:txBody>
          <a:bodyPr wrap="square" lIns="0" tIns="0" rIns="0" bIns="0" rtlCol="0" anchor="t"/>
          <a:lstStyle/>
          <a:p>
            <a:pPr marL="0" indent="0" algn="l">
              <a:lnSpc>
                <a:spcPts val="3450"/>
              </a:lnSpc>
              <a:spcAft>
                <a:spcPts val="1500"/>
              </a:spcAft>
              <a:buNone/>
            </a:pPr>
            <a:r>
              <a:rPr lang="en-US" sz="3000" kern="0" spc="-150" dirty="0">
                <a:solidFill>
                  <a:srgbClr val="3E3E3E"/>
                </a:solidFill>
                <a:latin typeface="Helvetica Light" pitchFamily="34" charset="0"/>
                <a:ea typeface="Helvetica Light" pitchFamily="34" charset="-122"/>
                <a:cs typeface="Helvetica Light" pitchFamily="34" charset="-120"/>
              </a:rPr>
              <a:t>Design - Figma</a:t>
            </a:r>
            <a:endParaRPr lang="en-US" sz="3000" dirty="0"/>
          </a:p>
        </p:txBody>
      </p:sp>
      <p:sp>
        <p:nvSpPr>
          <p:cNvPr id="18" name="Testing - Postman"/>
          <p:cNvSpPr/>
          <p:nvPr/>
        </p:nvSpPr>
        <p:spPr>
          <a:xfrm>
            <a:off x="9782175" y="3810000"/>
            <a:ext cx="9324975" cy="438150"/>
          </a:xfrm>
          <a:prstGeom prst="rect">
            <a:avLst/>
          </a:prstGeom>
          <a:noFill/>
          <a:ln/>
        </p:spPr>
        <p:txBody>
          <a:bodyPr wrap="square" lIns="0" tIns="0" rIns="0" bIns="0" rtlCol="0" anchor="t"/>
          <a:lstStyle/>
          <a:p>
            <a:pPr marL="0" indent="0" algn="l">
              <a:lnSpc>
                <a:spcPts val="3450"/>
              </a:lnSpc>
              <a:spcAft>
                <a:spcPts val="1500"/>
              </a:spcAft>
              <a:buNone/>
            </a:pPr>
            <a:r>
              <a:rPr lang="en-US" sz="3000" kern="0" spc="-150" dirty="0">
                <a:solidFill>
                  <a:srgbClr val="3E3E3E"/>
                </a:solidFill>
                <a:latin typeface="Helvetica Light" pitchFamily="34" charset="0"/>
                <a:ea typeface="Helvetica Light" pitchFamily="34" charset="-122"/>
                <a:cs typeface="Helvetica Light" pitchFamily="34" charset="-120"/>
              </a:rPr>
              <a:t>Testing - Postman</a:t>
            </a:r>
            <a:endParaRPr lang="en-US" sz="3000" dirty="0"/>
          </a:p>
        </p:txBody>
      </p:sp>
      <p:sp>
        <p:nvSpPr>
          <p:cNvPr id="19" name="Frontend - NextJs React CSS"/>
          <p:cNvSpPr/>
          <p:nvPr/>
        </p:nvSpPr>
        <p:spPr>
          <a:xfrm>
            <a:off x="2124075" y="3619500"/>
            <a:ext cx="9324975" cy="333375"/>
          </a:xfrm>
          <a:prstGeom prst="rect">
            <a:avLst/>
          </a:prstGeom>
          <a:noFill/>
          <a:ln/>
        </p:spPr>
        <p:txBody>
          <a:bodyPr wrap="square" lIns="0" tIns="0" rIns="0" bIns="0" rtlCol="0" anchor="t"/>
          <a:lstStyle/>
          <a:p>
            <a:pPr marL="0" indent="0" algn="l">
              <a:lnSpc>
                <a:spcPts val="2625"/>
              </a:lnSpc>
              <a:spcAft>
                <a:spcPts val="1500"/>
              </a:spcAft>
              <a:buNone/>
            </a:pPr>
            <a:r>
              <a:rPr lang="en-US" sz="2250" kern="0" spc="-75" dirty="0">
                <a:solidFill>
                  <a:srgbClr val="3E3E3E"/>
                </a:solidFill>
                <a:latin typeface="Helvetica Light" pitchFamily="34" charset="0"/>
                <a:ea typeface="Helvetica Light" pitchFamily="34" charset="-122"/>
                <a:cs typeface="Helvetica Light" pitchFamily="34" charset="-120"/>
              </a:rPr>
              <a:t>Frontend - NextJs (React, CSS)</a:t>
            </a:r>
            <a:endParaRPr lang="en-US" sz="2250" dirty="0"/>
          </a:p>
        </p:txBody>
      </p:sp>
      <p:sp>
        <p:nvSpPr>
          <p:cNvPr id="20" name="Backend - Python"/>
          <p:cNvSpPr/>
          <p:nvPr/>
        </p:nvSpPr>
        <p:spPr>
          <a:xfrm>
            <a:off x="2124075" y="4105275"/>
            <a:ext cx="9324975" cy="333375"/>
          </a:xfrm>
          <a:prstGeom prst="rect">
            <a:avLst/>
          </a:prstGeom>
          <a:noFill/>
          <a:ln/>
        </p:spPr>
        <p:txBody>
          <a:bodyPr wrap="square" lIns="0" tIns="0" rIns="0" bIns="0" rtlCol="0" anchor="t"/>
          <a:lstStyle/>
          <a:p>
            <a:pPr marL="0" indent="0" algn="l">
              <a:lnSpc>
                <a:spcPts val="2625"/>
              </a:lnSpc>
              <a:spcAft>
                <a:spcPts val="1500"/>
              </a:spcAft>
              <a:buNone/>
            </a:pPr>
            <a:r>
              <a:rPr lang="en-US" sz="2250" kern="0" spc="-75" dirty="0">
                <a:solidFill>
                  <a:srgbClr val="3E3E3E"/>
                </a:solidFill>
                <a:latin typeface="Helvetica Light" pitchFamily="34" charset="0"/>
                <a:ea typeface="Helvetica Light" pitchFamily="34" charset="-122"/>
                <a:cs typeface="Helvetica Light" pitchFamily="34" charset="-120"/>
              </a:rPr>
              <a:t>Backend - Python</a:t>
            </a:r>
            <a:endParaRPr lang="en-US" sz="2250" dirty="0"/>
          </a:p>
        </p:txBody>
      </p:sp>
      <p:sp>
        <p:nvSpPr>
          <p:cNvPr id="21" name="Frontend - Vercel"/>
          <p:cNvSpPr/>
          <p:nvPr/>
        </p:nvSpPr>
        <p:spPr>
          <a:xfrm>
            <a:off x="2124075" y="5372100"/>
            <a:ext cx="9324975" cy="333375"/>
          </a:xfrm>
          <a:prstGeom prst="rect">
            <a:avLst/>
          </a:prstGeom>
          <a:noFill/>
          <a:ln/>
        </p:spPr>
        <p:txBody>
          <a:bodyPr wrap="square" lIns="0" tIns="0" rIns="0" bIns="0" rtlCol="0" anchor="t"/>
          <a:lstStyle/>
          <a:p>
            <a:pPr marL="0" indent="0" algn="l">
              <a:lnSpc>
                <a:spcPts val="2625"/>
              </a:lnSpc>
              <a:spcAft>
                <a:spcPts val="1500"/>
              </a:spcAft>
              <a:buNone/>
            </a:pPr>
            <a:r>
              <a:rPr lang="en-US" sz="2250" kern="0" spc="-75" dirty="0">
                <a:solidFill>
                  <a:srgbClr val="3E3E3E"/>
                </a:solidFill>
                <a:latin typeface="Helvetica Light" pitchFamily="34" charset="0"/>
                <a:ea typeface="Helvetica Light" pitchFamily="34" charset="-122"/>
                <a:cs typeface="Helvetica Light" pitchFamily="34" charset="-120"/>
              </a:rPr>
              <a:t>Frontend - Vercel</a:t>
            </a:r>
            <a:endParaRPr lang="en-US" sz="2250" dirty="0"/>
          </a:p>
        </p:txBody>
      </p:sp>
      <p:sp>
        <p:nvSpPr>
          <p:cNvPr id="22" name="Backend - AWS EC2 via Appliku"/>
          <p:cNvSpPr/>
          <p:nvPr/>
        </p:nvSpPr>
        <p:spPr>
          <a:xfrm>
            <a:off x="2124075" y="5857875"/>
            <a:ext cx="9324975" cy="333375"/>
          </a:xfrm>
          <a:prstGeom prst="rect">
            <a:avLst/>
          </a:prstGeom>
          <a:noFill/>
          <a:ln/>
        </p:spPr>
        <p:txBody>
          <a:bodyPr wrap="square" lIns="0" tIns="0" rIns="0" bIns="0" rtlCol="0" anchor="t"/>
          <a:lstStyle/>
          <a:p>
            <a:pPr marL="0" indent="0" algn="l">
              <a:lnSpc>
                <a:spcPts val="2625"/>
              </a:lnSpc>
              <a:spcAft>
                <a:spcPts val="1500"/>
              </a:spcAft>
              <a:buNone/>
            </a:pPr>
            <a:r>
              <a:rPr lang="en-US" sz="2250" kern="0" spc="-75" dirty="0">
                <a:solidFill>
                  <a:srgbClr val="3E3E3E"/>
                </a:solidFill>
                <a:latin typeface="Helvetica Light" pitchFamily="34" charset="0"/>
                <a:ea typeface="Helvetica Light" pitchFamily="34" charset="-122"/>
                <a:cs typeface="Helvetica Light" pitchFamily="34" charset="-120"/>
              </a:rPr>
              <a:t>Backend - AWS EC2 (via Appliku)</a:t>
            </a:r>
            <a:endParaRPr lang="en-US" sz="2250" dirty="0"/>
          </a:p>
        </p:txBody>
      </p:sp>
      <p:sp>
        <p:nvSpPr>
          <p:cNvPr id="23" name="Hosting"/>
          <p:cNvSpPr/>
          <p:nvPr/>
        </p:nvSpPr>
        <p:spPr>
          <a:xfrm>
            <a:off x="1857375" y="4781550"/>
            <a:ext cx="9324975" cy="438150"/>
          </a:xfrm>
          <a:prstGeom prst="rect">
            <a:avLst/>
          </a:prstGeom>
          <a:noFill/>
          <a:ln/>
        </p:spPr>
        <p:txBody>
          <a:bodyPr wrap="square" lIns="0" tIns="0" rIns="0" bIns="0" rtlCol="0" anchor="t"/>
          <a:lstStyle/>
          <a:p>
            <a:pPr marL="0" indent="0" algn="l">
              <a:lnSpc>
                <a:spcPts val="3450"/>
              </a:lnSpc>
              <a:spcAft>
                <a:spcPts val="1500"/>
              </a:spcAft>
              <a:buNone/>
            </a:pPr>
            <a:r>
              <a:rPr lang="en-US" sz="3000" kern="0" spc="-150" dirty="0">
                <a:solidFill>
                  <a:srgbClr val="3E3E3E"/>
                </a:solidFill>
                <a:latin typeface="Helvetica Light" pitchFamily="34" charset="0"/>
                <a:ea typeface="Helvetica Light" pitchFamily="34" charset="-122"/>
                <a:cs typeface="Helvetica Light" pitchFamily="34" charset="-120"/>
              </a:rPr>
              <a:t>Hosting</a:t>
            </a:r>
            <a:endParaRPr lang="en-US" sz="3000" dirty="0"/>
          </a:p>
        </p:txBody>
      </p:sp>
      <p:sp>
        <p:nvSpPr>
          <p:cNvPr id="24" name="Messaging server - AWS SES"/>
          <p:cNvSpPr/>
          <p:nvPr/>
        </p:nvSpPr>
        <p:spPr>
          <a:xfrm>
            <a:off x="1857375" y="7315200"/>
            <a:ext cx="9324975" cy="438150"/>
          </a:xfrm>
          <a:prstGeom prst="rect">
            <a:avLst/>
          </a:prstGeom>
          <a:noFill/>
          <a:ln/>
        </p:spPr>
        <p:txBody>
          <a:bodyPr wrap="square" lIns="0" tIns="0" rIns="0" bIns="0" rtlCol="0" anchor="t"/>
          <a:lstStyle/>
          <a:p>
            <a:pPr marL="0" indent="0" algn="l">
              <a:lnSpc>
                <a:spcPts val="3450"/>
              </a:lnSpc>
              <a:spcAft>
                <a:spcPts val="1500"/>
              </a:spcAft>
              <a:buNone/>
            </a:pPr>
            <a:r>
              <a:rPr lang="en-US" sz="3000" kern="0" spc="-150" dirty="0">
                <a:solidFill>
                  <a:srgbClr val="3E3E3E"/>
                </a:solidFill>
                <a:latin typeface="Helvetica Light" pitchFamily="34" charset="0"/>
                <a:ea typeface="Helvetica Light" pitchFamily="34" charset="-122"/>
                <a:cs typeface="Helvetica Light" pitchFamily="34" charset="-120"/>
              </a:rPr>
              <a:t>Messaging server - AWS SES</a:t>
            </a:r>
            <a:endParaRPr lang="en-US" sz="3000" dirty="0"/>
          </a:p>
        </p:txBody>
      </p:sp>
      <p:sp>
        <p:nvSpPr>
          <p:cNvPr id="25" name="Database - MongoDB"/>
          <p:cNvSpPr/>
          <p:nvPr/>
        </p:nvSpPr>
        <p:spPr>
          <a:xfrm>
            <a:off x="1857375" y="6534150"/>
            <a:ext cx="9324975" cy="438150"/>
          </a:xfrm>
          <a:prstGeom prst="rect">
            <a:avLst/>
          </a:prstGeom>
          <a:noFill/>
          <a:ln/>
        </p:spPr>
        <p:txBody>
          <a:bodyPr wrap="square" lIns="0" tIns="0" rIns="0" bIns="0" rtlCol="0" anchor="t"/>
          <a:lstStyle/>
          <a:p>
            <a:pPr marL="0" indent="0" algn="l">
              <a:lnSpc>
                <a:spcPts val="3450"/>
              </a:lnSpc>
              <a:spcAft>
                <a:spcPts val="1500"/>
              </a:spcAft>
              <a:buNone/>
            </a:pPr>
            <a:r>
              <a:rPr lang="en-US" sz="3000" kern="0" spc="-150" dirty="0">
                <a:solidFill>
                  <a:srgbClr val="3E3E3E"/>
                </a:solidFill>
                <a:latin typeface="Helvetica Light" pitchFamily="34" charset="0"/>
                <a:ea typeface="Helvetica Light" pitchFamily="34" charset="-122"/>
                <a:cs typeface="Helvetica Light" pitchFamily="34" charset="-120"/>
              </a:rPr>
              <a:t>Database - MongoDB</a:t>
            </a:r>
            <a:endParaRPr lang="en-US" sz="3000" dirty="0"/>
          </a:p>
        </p:txBody>
      </p:sp>
      <p:sp>
        <p:nvSpPr>
          <p:cNvPr id="26" name="Content store - AWS S3"/>
          <p:cNvSpPr/>
          <p:nvPr/>
        </p:nvSpPr>
        <p:spPr>
          <a:xfrm>
            <a:off x="1857375" y="8096250"/>
            <a:ext cx="9324975" cy="438150"/>
          </a:xfrm>
          <a:prstGeom prst="rect">
            <a:avLst/>
          </a:prstGeom>
          <a:noFill/>
          <a:ln/>
        </p:spPr>
        <p:txBody>
          <a:bodyPr wrap="square" lIns="0" tIns="0" rIns="0" bIns="0" rtlCol="0" anchor="t"/>
          <a:lstStyle/>
          <a:p>
            <a:pPr marL="0" indent="0" algn="l">
              <a:lnSpc>
                <a:spcPts val="3450"/>
              </a:lnSpc>
              <a:spcAft>
                <a:spcPts val="1500"/>
              </a:spcAft>
              <a:buNone/>
            </a:pPr>
            <a:r>
              <a:rPr lang="en-US" sz="3000" kern="0" spc="-150" dirty="0">
                <a:solidFill>
                  <a:srgbClr val="3E3E3E"/>
                </a:solidFill>
                <a:latin typeface="Helvetica Light" pitchFamily="34" charset="0"/>
                <a:ea typeface="Helvetica Light" pitchFamily="34" charset="-122"/>
                <a:cs typeface="Helvetica Light" pitchFamily="34" charset="-120"/>
              </a:rPr>
              <a:t>Content store - AWS S3 </a:t>
            </a:r>
            <a:endParaRPr lang="en-US" sz="3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Rectangle 1"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952500"/>
            <a:ext cx="18288000" cy="8382000"/>
          </a:xfrm>
          <a:prstGeom prst="rect">
            <a:avLst/>
          </a:prstGeom>
        </p:spPr>
      </p:pic>
      <p:pic>
        <p:nvPicPr>
          <p:cNvPr id="3" name="Rectangl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2500" y="0"/>
            <a:ext cx="16383000" cy="10287000"/>
          </a:xfrm>
          <a:prstGeom prst="rect">
            <a:avLst/>
          </a:prstGeom>
        </p:spPr>
      </p:pic>
      <p:pic>
        <p:nvPicPr>
          <p:cNvPr id="4" name="Screenshot 2024-07-27 at 14.37.46" descr="preencoded.png"/>
          <p:cNvPicPr>
            <a:picLocks noChangeAspect="1"/>
          </p:cNvPicPr>
          <p:nvPr/>
        </p:nvPicPr>
        <p:blipFill>
          <a:blip r:embed="rId7"/>
          <a:srcRect/>
          <a:stretch/>
        </p:blipFill>
        <p:spPr>
          <a:xfrm>
            <a:off x="1476375" y="3324225"/>
            <a:ext cx="5915025" cy="3881735"/>
          </a:xfrm>
          <a:prstGeom prst="rect">
            <a:avLst/>
          </a:prstGeom>
        </p:spPr>
      </p:pic>
      <p:pic>
        <p:nvPicPr>
          <p:cNvPr id="5" name="Screenshot 2024-07-27 at 14.37.46" descr="preencoded.png"/>
          <p:cNvPicPr>
            <a:picLocks noChangeAspect="1"/>
          </p:cNvPicPr>
          <p:nvPr/>
        </p:nvPicPr>
        <p:blipFill>
          <a:blip r:embed="rId8"/>
          <a:srcRect/>
          <a:stretch/>
        </p:blipFill>
        <p:spPr>
          <a:xfrm>
            <a:off x="7924800" y="4981575"/>
            <a:ext cx="6136370" cy="4026991"/>
          </a:xfrm>
          <a:prstGeom prst="rect">
            <a:avLst/>
          </a:prstGeom>
        </p:spPr>
      </p:pic>
      <p:pic>
        <p:nvPicPr>
          <p:cNvPr id="6" name="Screenshot 2024-07-27 at 14.38.15" descr="preencoded.png"/>
          <p:cNvPicPr>
            <a:picLocks noChangeAspect="1"/>
          </p:cNvPicPr>
          <p:nvPr/>
        </p:nvPicPr>
        <p:blipFill>
          <a:blip r:embed="rId9"/>
          <a:srcRect/>
          <a:stretch/>
        </p:blipFill>
        <p:spPr>
          <a:xfrm>
            <a:off x="12077700" y="1152525"/>
            <a:ext cx="4686300" cy="3075384"/>
          </a:xfrm>
          <a:prstGeom prst="rect">
            <a:avLst/>
          </a:prstGeom>
        </p:spPr>
      </p:pic>
      <p:pic>
        <p:nvPicPr>
          <p:cNvPr id="7" name="Arrow 1"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714875" y="5913745"/>
            <a:ext cx="343024" cy="342958"/>
          </a:xfrm>
          <a:prstGeom prst="rect">
            <a:avLst/>
          </a:prstGeom>
        </p:spPr>
      </p:pic>
      <p:pic>
        <p:nvPicPr>
          <p:cNvPr id="8" name="Arrow 2"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6754713" y="4105874"/>
            <a:ext cx="987373" cy="394441"/>
          </a:xfrm>
          <a:prstGeom prst="rect">
            <a:avLst/>
          </a:prstGeom>
        </p:spPr>
      </p:pic>
      <p:pic>
        <p:nvPicPr>
          <p:cNvPr id="9" name="Frame 35" descr="preencoded.png"/>
          <p:cNvPicPr>
            <a:picLocks noChangeAspect="1"/>
          </p:cNvPicPr>
          <p:nvPr/>
        </p:nvPicPr>
        <p:blipFill>
          <a:blip r:embed="rId14"/>
          <a:srcRect/>
          <a:stretch/>
        </p:blipFill>
        <p:spPr>
          <a:xfrm>
            <a:off x="4695825" y="5734050"/>
            <a:ext cx="180975" cy="180975"/>
          </a:xfrm>
          <a:prstGeom prst="rect">
            <a:avLst/>
          </a:prstGeom>
        </p:spPr>
      </p:pic>
      <p:pic>
        <p:nvPicPr>
          <p:cNvPr id="10" name="Frame 36" descr="preencoded.png"/>
          <p:cNvPicPr>
            <a:picLocks noChangeAspect="1"/>
          </p:cNvPicPr>
          <p:nvPr/>
        </p:nvPicPr>
        <p:blipFill>
          <a:blip r:embed="rId14"/>
          <a:srcRect/>
          <a:stretch/>
        </p:blipFill>
        <p:spPr>
          <a:xfrm>
            <a:off x="6534150" y="4191000"/>
            <a:ext cx="180975" cy="180975"/>
          </a:xfrm>
          <a:prstGeom prst="rect">
            <a:avLst/>
          </a:prstGeom>
        </p:spPr>
      </p:pic>
      <p:pic>
        <p:nvPicPr>
          <p:cNvPr id="11" name="Rectangle 4" descr="preencoded.png"/>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067300" y="3838575"/>
            <a:ext cx="990600" cy="190500"/>
          </a:xfrm>
          <a:prstGeom prst="rect">
            <a:avLst/>
          </a:prstGeom>
        </p:spPr>
      </p:pic>
      <p:pic>
        <p:nvPicPr>
          <p:cNvPr id="12" name="Rectangle 5" descr="preencoded.png"/>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11877675" y="2009775"/>
            <a:ext cx="400050" cy="1314450"/>
          </a:xfrm>
          <a:prstGeom prst="rect">
            <a:avLst/>
          </a:prstGeom>
        </p:spPr>
      </p:pic>
      <p:pic>
        <p:nvPicPr>
          <p:cNvPr id="13" name="Line 1" descr="preencoded.png"/>
          <p:cNvPicPr>
            <a:picLocks noChangeAspect="1"/>
          </p:cNvPicPr>
          <p:nvPr/>
        </p:nvPicPr>
        <p:blipFill>
          <a:blip r:embed="rId19"/>
          <a:srcRect/>
          <a:stretch/>
        </p:blipFill>
        <p:spPr>
          <a:xfrm>
            <a:off x="5046520" y="4219575"/>
            <a:ext cx="70135" cy="214313"/>
          </a:xfrm>
          <a:prstGeom prst="rect">
            <a:avLst/>
          </a:prstGeom>
        </p:spPr>
      </p:pic>
      <p:pic>
        <p:nvPicPr>
          <p:cNvPr id="14" name="Line 2" descr="preencoded.png"/>
          <p:cNvPicPr>
            <a:picLocks noChangeAspect="1"/>
          </p:cNvPicPr>
          <p:nvPr/>
        </p:nvPicPr>
        <p:blipFill>
          <a:blip r:embed="rId20"/>
          <a:srcRect/>
          <a:stretch/>
        </p:blipFill>
        <p:spPr>
          <a:xfrm>
            <a:off x="11434763" y="2631929"/>
            <a:ext cx="442913" cy="70142"/>
          </a:xfrm>
          <a:prstGeom prst="rect">
            <a:avLst/>
          </a:prstGeom>
        </p:spPr>
      </p:pic>
      <p:pic>
        <p:nvPicPr>
          <p:cNvPr id="15" name="Line 3" descr="preencoded.png"/>
          <p:cNvPicPr>
            <a:picLocks noChangeAspect="1"/>
          </p:cNvPicPr>
          <p:nvPr/>
        </p:nvPicPr>
        <p:blipFill>
          <a:blip r:embed="rId21"/>
          <a:srcRect/>
          <a:stretch/>
        </p:blipFill>
        <p:spPr>
          <a:xfrm>
            <a:off x="10010775" y="7518254"/>
            <a:ext cx="442913" cy="70142"/>
          </a:xfrm>
          <a:prstGeom prst="rect">
            <a:avLst/>
          </a:prstGeom>
        </p:spPr>
      </p:pic>
      <p:pic>
        <p:nvPicPr>
          <p:cNvPr id="16" name="Line 4" descr="preencoded.png"/>
          <p:cNvPicPr>
            <a:picLocks noChangeAspect="1"/>
          </p:cNvPicPr>
          <p:nvPr/>
        </p:nvPicPr>
        <p:blipFill>
          <a:blip r:embed="rId21"/>
          <a:srcRect/>
          <a:stretch/>
        </p:blipFill>
        <p:spPr>
          <a:xfrm>
            <a:off x="13716000" y="6680054"/>
            <a:ext cx="442913" cy="70142"/>
          </a:xfrm>
          <a:prstGeom prst="rect">
            <a:avLst/>
          </a:prstGeom>
        </p:spPr>
      </p:pic>
      <p:pic>
        <p:nvPicPr>
          <p:cNvPr id="17" name="Frame 38" descr="preencoded.png"/>
          <p:cNvPicPr>
            <a:picLocks noChangeAspect="1"/>
          </p:cNvPicPr>
          <p:nvPr/>
        </p:nvPicPr>
        <p:blipFill>
          <a:blip r:embed="rId22"/>
          <a:srcRect/>
          <a:stretch/>
        </p:blipFill>
        <p:spPr>
          <a:xfrm>
            <a:off x="11791950" y="1924050"/>
            <a:ext cx="180975" cy="180975"/>
          </a:xfrm>
          <a:prstGeom prst="rect">
            <a:avLst/>
          </a:prstGeom>
        </p:spPr>
      </p:pic>
      <p:pic>
        <p:nvPicPr>
          <p:cNvPr id="18" name="Frame 39" descr="preencoded.png"/>
          <p:cNvPicPr>
            <a:picLocks noChangeAspect="1"/>
          </p:cNvPicPr>
          <p:nvPr/>
        </p:nvPicPr>
        <p:blipFill>
          <a:blip r:embed="rId22"/>
          <a:srcRect/>
          <a:stretch/>
        </p:blipFill>
        <p:spPr>
          <a:xfrm>
            <a:off x="9877425" y="7458075"/>
            <a:ext cx="180975" cy="180975"/>
          </a:xfrm>
          <a:prstGeom prst="rect">
            <a:avLst/>
          </a:prstGeom>
        </p:spPr>
      </p:pic>
      <p:pic>
        <p:nvPicPr>
          <p:cNvPr id="19" name="Rectangle 6" descr="preencoded.png"/>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258175" y="5753100"/>
            <a:ext cx="5400675" cy="2914650"/>
          </a:xfrm>
          <a:prstGeom prst="rect">
            <a:avLst/>
          </a:prstGeom>
        </p:spPr>
      </p:pic>
      <p:pic>
        <p:nvPicPr>
          <p:cNvPr id="20" name="Frame 37" descr="preencoded.png"/>
          <p:cNvPicPr>
            <a:picLocks noChangeAspect="1"/>
          </p:cNvPicPr>
          <p:nvPr/>
        </p:nvPicPr>
        <p:blipFill>
          <a:blip r:embed="rId22"/>
          <a:srcRect/>
          <a:stretch/>
        </p:blipFill>
        <p:spPr>
          <a:xfrm>
            <a:off x="4991100" y="3990975"/>
            <a:ext cx="180975" cy="180975"/>
          </a:xfrm>
          <a:prstGeom prst="rect">
            <a:avLst/>
          </a:prstGeom>
        </p:spPr>
      </p:pic>
      <p:pic>
        <p:nvPicPr>
          <p:cNvPr id="21" name="Frame 40" descr="preencoded.png"/>
          <p:cNvPicPr>
            <a:picLocks noChangeAspect="1"/>
          </p:cNvPicPr>
          <p:nvPr/>
        </p:nvPicPr>
        <p:blipFill>
          <a:blip r:embed="rId22"/>
          <a:srcRect/>
          <a:stretch/>
        </p:blipFill>
        <p:spPr>
          <a:xfrm>
            <a:off x="13582650" y="6619875"/>
            <a:ext cx="180975" cy="180975"/>
          </a:xfrm>
          <a:prstGeom prst="rect">
            <a:avLst/>
          </a:prstGeom>
        </p:spPr>
      </p:pic>
      <p:pic>
        <p:nvPicPr>
          <p:cNvPr id="22" name="Frame 42" descr="preencoded.png"/>
          <p:cNvPicPr>
            <a:picLocks noChangeAspect="1"/>
          </p:cNvPicPr>
          <p:nvPr/>
        </p:nvPicPr>
        <p:blipFill>
          <a:blip r:embed="rId25"/>
          <a:srcRect/>
          <a:stretch/>
        </p:blipFill>
        <p:spPr>
          <a:xfrm>
            <a:off x="14973300" y="3000375"/>
            <a:ext cx="1209675" cy="847725"/>
          </a:xfrm>
          <a:prstGeom prst="rect">
            <a:avLst/>
          </a:prstGeom>
        </p:spPr>
      </p:pic>
      <p:sp>
        <p:nvSpPr>
          <p:cNvPr id="23" name="name_4"/>
          <p:cNvSpPr/>
          <p:nvPr/>
        </p:nvSpPr>
        <p:spPr>
          <a:xfrm>
            <a:off x="16764000" y="428625"/>
            <a:ext cx="200025" cy="352425"/>
          </a:xfrm>
          <a:prstGeom prst="rect">
            <a:avLst/>
          </a:prstGeom>
          <a:noFill/>
          <a:ln/>
        </p:spPr>
        <p:txBody>
          <a:bodyPr wrap="square" lIns="0" tIns="0" rIns="0" bIns="0" rtlCol="0" anchor="t"/>
          <a:lstStyle/>
          <a:p>
            <a:pPr marL="0" indent="0" algn="l">
              <a:lnSpc>
                <a:spcPts val="2775"/>
              </a:lnSpc>
              <a:spcAft>
                <a:spcPts val="1500"/>
              </a:spcAft>
              <a:buNone/>
            </a:pPr>
            <a:r>
              <a:rPr lang="en-US" sz="2400" kern="0" spc="-75" dirty="0">
                <a:solidFill>
                  <a:srgbClr val="1A1A1A"/>
                </a:solidFill>
                <a:latin typeface="Helvetica Light" pitchFamily="34" charset="0"/>
                <a:ea typeface="Helvetica Light" pitchFamily="34" charset="-122"/>
                <a:cs typeface="Helvetica Light" pitchFamily="34" charset="-120"/>
              </a:rPr>
              <a:t>4</a:t>
            </a:r>
            <a:endParaRPr lang="en-US" sz="2400" dirty="0"/>
          </a:p>
        </p:txBody>
      </p:sp>
      <p:sp>
        <p:nvSpPr>
          <p:cNvPr id="24" name="App in Action"/>
          <p:cNvSpPr/>
          <p:nvPr/>
        </p:nvSpPr>
        <p:spPr>
          <a:xfrm>
            <a:off x="1476375" y="1371600"/>
            <a:ext cx="14316075" cy="1314450"/>
          </a:xfrm>
          <a:prstGeom prst="rect">
            <a:avLst/>
          </a:prstGeom>
          <a:noFill/>
          <a:ln/>
        </p:spPr>
        <p:txBody>
          <a:bodyPr wrap="square" lIns="0" tIns="0" rIns="0" bIns="0" rtlCol="0" anchor="t"/>
          <a:lstStyle/>
          <a:p>
            <a:pPr marL="0" indent="0" algn="l">
              <a:lnSpc>
                <a:spcPts val="10350"/>
              </a:lnSpc>
              <a:buNone/>
            </a:pPr>
            <a:r>
              <a:rPr lang="en-US" sz="9000" kern="0" spc="-450" dirty="0">
                <a:solidFill>
                  <a:srgbClr val="1A1A1A"/>
                </a:solidFill>
                <a:latin typeface="Helvetica Light" pitchFamily="34" charset="0"/>
                <a:ea typeface="Helvetica Light" pitchFamily="34" charset="-122"/>
                <a:cs typeface="Helvetica Light" pitchFamily="34" charset="-120"/>
              </a:rPr>
              <a:t>App in Action</a:t>
            </a:r>
            <a:endParaRPr lang="en-US" sz="9000" dirty="0"/>
          </a:p>
        </p:txBody>
      </p:sp>
      <p:sp>
        <p:nvSpPr>
          <p:cNvPr id="25" name="a wishlist"/>
          <p:cNvSpPr/>
          <p:nvPr/>
        </p:nvSpPr>
        <p:spPr>
          <a:xfrm>
            <a:off x="4943475" y="6172200"/>
            <a:ext cx="685800" cy="200025"/>
          </a:xfrm>
          <a:prstGeom prst="rect">
            <a:avLst/>
          </a:prstGeom>
          <a:noFill/>
          <a:ln/>
        </p:spPr>
        <p:txBody>
          <a:bodyPr wrap="square" lIns="0" tIns="0" rIns="0" bIns="0" rtlCol="0" anchor="t"/>
          <a:lstStyle/>
          <a:p>
            <a:pPr marL="0" indent="0" algn="l">
              <a:lnSpc>
                <a:spcPts val="1575"/>
              </a:lnSpc>
              <a:spcAft>
                <a:spcPts val="1500"/>
              </a:spcAft>
              <a:buNone/>
            </a:pPr>
            <a:r>
              <a:rPr lang="en-US" sz="1350" kern="0" spc="-75" dirty="0">
                <a:solidFill>
                  <a:srgbClr val="FF463A"/>
                </a:solidFill>
                <a:latin typeface="Helvetica Regular" pitchFamily="34" charset="0"/>
                <a:ea typeface="Helvetica Regular" pitchFamily="34" charset="-122"/>
                <a:cs typeface="Helvetica Regular" pitchFamily="34" charset="-120"/>
              </a:rPr>
              <a:t>a wishlist</a:t>
            </a:r>
            <a:endParaRPr lang="en-US" sz="1350" dirty="0"/>
          </a:p>
        </p:txBody>
      </p:sp>
      <p:sp>
        <p:nvSpPr>
          <p:cNvPr id="26" name="navigation"/>
          <p:cNvSpPr/>
          <p:nvPr/>
        </p:nvSpPr>
        <p:spPr>
          <a:xfrm>
            <a:off x="4743450" y="4429125"/>
            <a:ext cx="771525" cy="200025"/>
          </a:xfrm>
          <a:prstGeom prst="rect">
            <a:avLst/>
          </a:prstGeom>
          <a:noFill/>
          <a:ln/>
        </p:spPr>
        <p:txBody>
          <a:bodyPr wrap="square" lIns="0" tIns="0" rIns="0" bIns="0" rtlCol="0" anchor="t"/>
          <a:lstStyle/>
          <a:p>
            <a:pPr marL="0" indent="0" algn="l">
              <a:lnSpc>
                <a:spcPts val="1575"/>
              </a:lnSpc>
              <a:spcAft>
                <a:spcPts val="1500"/>
              </a:spcAft>
              <a:buNone/>
            </a:pPr>
            <a:r>
              <a:rPr lang="en-US" sz="1350" kern="0" spc="-75" dirty="0">
                <a:solidFill>
                  <a:srgbClr val="FF463A"/>
                </a:solidFill>
                <a:latin typeface="Helvetica Regular" pitchFamily="34" charset="0"/>
                <a:ea typeface="Helvetica Regular" pitchFamily="34" charset="-122"/>
                <a:cs typeface="Helvetica Regular" pitchFamily="34" charset="-120"/>
              </a:rPr>
              <a:t>navigation</a:t>
            </a:r>
            <a:endParaRPr lang="en-US" sz="1350" dirty="0"/>
          </a:p>
        </p:txBody>
      </p:sp>
      <p:sp>
        <p:nvSpPr>
          <p:cNvPr id="27" name="input form when creating a wish"/>
          <p:cNvSpPr/>
          <p:nvPr/>
        </p:nvSpPr>
        <p:spPr>
          <a:xfrm>
            <a:off x="10334625" y="2571750"/>
            <a:ext cx="1123950" cy="600075"/>
          </a:xfrm>
          <a:prstGeom prst="rect">
            <a:avLst/>
          </a:prstGeom>
          <a:noFill/>
          <a:ln/>
        </p:spPr>
        <p:txBody>
          <a:bodyPr wrap="square" lIns="0" tIns="0" rIns="0" bIns="0" rtlCol="0" anchor="t"/>
          <a:lstStyle/>
          <a:p>
            <a:pPr marL="0" indent="0" algn="l">
              <a:lnSpc>
                <a:spcPts val="1575"/>
              </a:lnSpc>
              <a:spcAft>
                <a:spcPts val="1500"/>
              </a:spcAft>
              <a:buNone/>
            </a:pPr>
            <a:r>
              <a:rPr lang="en-US" sz="1350" kern="0" spc="-75" dirty="0">
                <a:solidFill>
                  <a:srgbClr val="FF463A"/>
                </a:solidFill>
                <a:latin typeface="Helvetica Regular" pitchFamily="34" charset="0"/>
                <a:ea typeface="Helvetica Regular" pitchFamily="34" charset="-122"/>
                <a:cs typeface="Helvetica Regular" pitchFamily="34" charset="-120"/>
              </a:rPr>
              <a:t>input form when creating a wish</a:t>
            </a:r>
            <a:endParaRPr lang="en-US" sz="1350" dirty="0"/>
          </a:p>
        </p:txBody>
      </p:sp>
      <p:sp>
        <p:nvSpPr>
          <p:cNvPr id="28" name="card component for each wish inside a list with image"/>
          <p:cNvSpPr/>
          <p:nvPr/>
        </p:nvSpPr>
        <p:spPr>
          <a:xfrm>
            <a:off x="10534650" y="7429500"/>
            <a:ext cx="2105025" cy="400050"/>
          </a:xfrm>
          <a:prstGeom prst="rect">
            <a:avLst/>
          </a:prstGeom>
          <a:noFill/>
          <a:ln/>
        </p:spPr>
        <p:txBody>
          <a:bodyPr wrap="square" lIns="0" tIns="0" rIns="0" bIns="0" rtlCol="0" anchor="t"/>
          <a:lstStyle/>
          <a:p>
            <a:pPr marL="0" indent="0" algn="l">
              <a:lnSpc>
                <a:spcPts val="1575"/>
              </a:lnSpc>
              <a:spcAft>
                <a:spcPts val="1500"/>
              </a:spcAft>
              <a:buNone/>
            </a:pPr>
            <a:r>
              <a:rPr lang="en-US" sz="1350" kern="0" spc="-75" dirty="0">
                <a:solidFill>
                  <a:srgbClr val="FF463A"/>
                </a:solidFill>
                <a:latin typeface="Helvetica Regular" pitchFamily="34" charset="0"/>
                <a:ea typeface="Helvetica Regular" pitchFamily="34" charset="-122"/>
                <a:cs typeface="Helvetica Regular" pitchFamily="34" charset="-120"/>
              </a:rPr>
              <a:t>card component for each wish inside a list (with image)</a:t>
            </a:r>
            <a:endParaRPr lang="en-US" sz="1350" dirty="0"/>
          </a:p>
        </p:txBody>
      </p:sp>
      <p:sp>
        <p:nvSpPr>
          <p:cNvPr id="29" name="interface for a wishlist"/>
          <p:cNvSpPr/>
          <p:nvPr/>
        </p:nvSpPr>
        <p:spPr>
          <a:xfrm>
            <a:off x="14239875" y="6591300"/>
            <a:ext cx="2105025" cy="200025"/>
          </a:xfrm>
          <a:prstGeom prst="rect">
            <a:avLst/>
          </a:prstGeom>
          <a:noFill/>
          <a:ln/>
        </p:spPr>
        <p:txBody>
          <a:bodyPr wrap="square" lIns="0" tIns="0" rIns="0" bIns="0" rtlCol="0" anchor="t"/>
          <a:lstStyle/>
          <a:p>
            <a:pPr marL="0" indent="0" algn="l">
              <a:lnSpc>
                <a:spcPts val="1575"/>
              </a:lnSpc>
              <a:spcAft>
                <a:spcPts val="1500"/>
              </a:spcAft>
              <a:buNone/>
            </a:pPr>
            <a:r>
              <a:rPr lang="en-US" sz="1350" kern="0" spc="-75" dirty="0">
                <a:solidFill>
                  <a:srgbClr val="FF463A"/>
                </a:solidFill>
                <a:latin typeface="Helvetica Regular" pitchFamily="34" charset="0"/>
                <a:ea typeface="Helvetica Regular" pitchFamily="34" charset="-122"/>
                <a:cs typeface="Helvetica Regular" pitchFamily="34" charset="-120"/>
              </a:rPr>
              <a:t>interface for a wishlist</a:t>
            </a:r>
            <a:endParaRPr lang="en-US" sz="1350" dirty="0"/>
          </a:p>
        </p:txBody>
      </p:sp>
      <p:sp>
        <p:nvSpPr>
          <p:cNvPr id="30" name="button to share public profile with wishlists"/>
          <p:cNvSpPr/>
          <p:nvPr/>
        </p:nvSpPr>
        <p:spPr>
          <a:xfrm>
            <a:off x="7762875" y="4076700"/>
            <a:ext cx="2590800" cy="400050"/>
          </a:xfrm>
          <a:prstGeom prst="rect">
            <a:avLst/>
          </a:prstGeom>
          <a:noFill/>
          <a:ln/>
        </p:spPr>
        <p:txBody>
          <a:bodyPr wrap="square" lIns="0" tIns="0" rIns="0" bIns="0" rtlCol="0" anchor="t"/>
          <a:lstStyle/>
          <a:p>
            <a:pPr marL="0" indent="0" algn="l">
              <a:lnSpc>
                <a:spcPts val="1575"/>
              </a:lnSpc>
              <a:spcAft>
                <a:spcPts val="1500"/>
              </a:spcAft>
              <a:buNone/>
            </a:pPr>
            <a:r>
              <a:rPr lang="en-US" sz="1350" kern="0" spc="-75" dirty="0">
                <a:solidFill>
                  <a:srgbClr val="FF463A"/>
                </a:solidFill>
                <a:latin typeface="Helvetica Regular" pitchFamily="34" charset="0"/>
                <a:ea typeface="Helvetica Regular" pitchFamily="34" charset="-122"/>
                <a:cs typeface="Helvetica Regular" pitchFamily="34" charset="-120"/>
              </a:rPr>
              <a:t>button to share public profile with wishlists</a:t>
            </a:r>
            <a:endParaRPr lang="en-US" sz="1350" dirty="0"/>
          </a:p>
        </p:txBody>
      </p:sp>
      <p:sp>
        <p:nvSpPr>
          <p:cNvPr id="31" name="name_1"/>
          <p:cNvSpPr/>
          <p:nvPr/>
        </p:nvSpPr>
        <p:spPr>
          <a:xfrm>
            <a:off x="4733925" y="5772150"/>
            <a:ext cx="114300" cy="104775"/>
          </a:xfrm>
          <a:prstGeom prst="rect">
            <a:avLst/>
          </a:prstGeom>
          <a:noFill/>
          <a:ln/>
        </p:spPr>
        <p:txBody>
          <a:bodyPr wrap="square" lIns="0" tIns="0" rIns="0" bIns="0" rtlCol="0" anchor="ctr"/>
          <a:lstStyle/>
          <a:p>
            <a:pPr marL="0" indent="0" algn="ctr">
              <a:lnSpc>
                <a:spcPts val="900"/>
              </a:lnSpc>
              <a:spcAft>
                <a:spcPts val="750"/>
              </a:spcAft>
              <a:buNone/>
            </a:pPr>
            <a:r>
              <a:rPr lang="en-US" sz="750" kern="0" spc="-75" dirty="0">
                <a:solidFill>
                  <a:srgbClr val="FFFFFF"/>
                </a:solidFill>
                <a:latin typeface="Helvetica Regular" pitchFamily="34" charset="0"/>
                <a:ea typeface="Helvetica Regular" pitchFamily="34" charset="-122"/>
                <a:cs typeface="Helvetica Regular" pitchFamily="34" charset="-120"/>
              </a:rPr>
              <a:t>1</a:t>
            </a:r>
            <a:endParaRPr lang="en-US" sz="750" dirty="0"/>
          </a:p>
        </p:txBody>
      </p:sp>
      <p:sp>
        <p:nvSpPr>
          <p:cNvPr id="32" name="name_2"/>
          <p:cNvSpPr/>
          <p:nvPr/>
        </p:nvSpPr>
        <p:spPr>
          <a:xfrm>
            <a:off x="6572250" y="4229100"/>
            <a:ext cx="114300" cy="104775"/>
          </a:xfrm>
          <a:prstGeom prst="rect">
            <a:avLst/>
          </a:prstGeom>
          <a:noFill/>
          <a:ln/>
        </p:spPr>
        <p:txBody>
          <a:bodyPr wrap="square" lIns="0" tIns="0" rIns="0" bIns="0" rtlCol="0" anchor="ctr"/>
          <a:lstStyle/>
          <a:p>
            <a:pPr marL="0" indent="0" algn="ctr">
              <a:lnSpc>
                <a:spcPts val="900"/>
              </a:lnSpc>
              <a:spcAft>
                <a:spcPts val="750"/>
              </a:spcAft>
              <a:buNone/>
            </a:pPr>
            <a:r>
              <a:rPr lang="en-US" sz="750" kern="0" spc="-75" dirty="0">
                <a:solidFill>
                  <a:srgbClr val="FFFFFF"/>
                </a:solidFill>
                <a:latin typeface="Helvetica Regular" pitchFamily="34" charset="0"/>
                <a:ea typeface="Helvetica Regular" pitchFamily="34" charset="-122"/>
                <a:cs typeface="Helvetica Regular" pitchFamily="34" charset="-120"/>
              </a:rPr>
              <a:t>2</a:t>
            </a:r>
            <a:endParaRPr lang="en-US" sz="750" dirty="0"/>
          </a:p>
        </p:txBody>
      </p:sp>
      <p:sp>
        <p:nvSpPr>
          <p:cNvPr id="33" name="name_4"/>
          <p:cNvSpPr/>
          <p:nvPr/>
        </p:nvSpPr>
        <p:spPr>
          <a:xfrm>
            <a:off x="11830050" y="1962150"/>
            <a:ext cx="114300" cy="104775"/>
          </a:xfrm>
          <a:prstGeom prst="rect">
            <a:avLst/>
          </a:prstGeom>
          <a:noFill/>
          <a:ln/>
        </p:spPr>
        <p:txBody>
          <a:bodyPr wrap="square" lIns="0" tIns="0" rIns="0" bIns="0" rtlCol="0" anchor="ctr"/>
          <a:lstStyle/>
          <a:p>
            <a:pPr marL="0" indent="0" algn="ctr">
              <a:lnSpc>
                <a:spcPts val="900"/>
              </a:lnSpc>
              <a:spcAft>
                <a:spcPts val="750"/>
              </a:spcAft>
              <a:buNone/>
            </a:pPr>
            <a:r>
              <a:rPr lang="en-US" sz="750" kern="0" spc="-75" dirty="0">
                <a:solidFill>
                  <a:srgbClr val="FFFFFF"/>
                </a:solidFill>
                <a:latin typeface="Helvetica Regular" pitchFamily="34" charset="0"/>
                <a:ea typeface="Helvetica Regular" pitchFamily="34" charset="-122"/>
                <a:cs typeface="Helvetica Regular" pitchFamily="34" charset="-120"/>
              </a:rPr>
              <a:t>4</a:t>
            </a:r>
            <a:endParaRPr lang="en-US" sz="750" dirty="0"/>
          </a:p>
        </p:txBody>
      </p:sp>
      <p:sp>
        <p:nvSpPr>
          <p:cNvPr id="34" name="name_5"/>
          <p:cNvSpPr/>
          <p:nvPr/>
        </p:nvSpPr>
        <p:spPr>
          <a:xfrm>
            <a:off x="9915525" y="7496175"/>
            <a:ext cx="114300" cy="104775"/>
          </a:xfrm>
          <a:prstGeom prst="rect">
            <a:avLst/>
          </a:prstGeom>
          <a:noFill/>
          <a:ln/>
        </p:spPr>
        <p:txBody>
          <a:bodyPr wrap="square" lIns="0" tIns="0" rIns="0" bIns="0" rtlCol="0" anchor="ctr"/>
          <a:lstStyle/>
          <a:p>
            <a:pPr marL="0" indent="0" algn="ctr">
              <a:lnSpc>
                <a:spcPts val="900"/>
              </a:lnSpc>
              <a:spcAft>
                <a:spcPts val="750"/>
              </a:spcAft>
              <a:buNone/>
            </a:pPr>
            <a:r>
              <a:rPr lang="en-US" sz="750" kern="0" spc="-75" dirty="0">
                <a:solidFill>
                  <a:srgbClr val="FFFFFF"/>
                </a:solidFill>
                <a:latin typeface="Helvetica Regular" pitchFamily="34" charset="0"/>
                <a:ea typeface="Helvetica Regular" pitchFamily="34" charset="-122"/>
                <a:cs typeface="Helvetica Regular" pitchFamily="34" charset="-120"/>
              </a:rPr>
              <a:t>5</a:t>
            </a:r>
            <a:endParaRPr lang="en-US" sz="750" dirty="0"/>
          </a:p>
        </p:txBody>
      </p:sp>
      <p:sp>
        <p:nvSpPr>
          <p:cNvPr id="35" name="name_3"/>
          <p:cNvSpPr/>
          <p:nvPr/>
        </p:nvSpPr>
        <p:spPr>
          <a:xfrm>
            <a:off x="5029200" y="4029075"/>
            <a:ext cx="114300" cy="104775"/>
          </a:xfrm>
          <a:prstGeom prst="rect">
            <a:avLst/>
          </a:prstGeom>
          <a:noFill/>
          <a:ln/>
        </p:spPr>
        <p:txBody>
          <a:bodyPr wrap="square" lIns="0" tIns="0" rIns="0" bIns="0" rtlCol="0" anchor="ctr"/>
          <a:lstStyle/>
          <a:p>
            <a:pPr marL="0" indent="0" algn="ctr">
              <a:lnSpc>
                <a:spcPts val="900"/>
              </a:lnSpc>
              <a:spcAft>
                <a:spcPts val="750"/>
              </a:spcAft>
              <a:buNone/>
            </a:pPr>
            <a:r>
              <a:rPr lang="en-US" sz="750" kern="0" spc="-75" dirty="0">
                <a:solidFill>
                  <a:srgbClr val="FFFFFF"/>
                </a:solidFill>
                <a:latin typeface="Helvetica Regular" pitchFamily="34" charset="0"/>
                <a:ea typeface="Helvetica Regular" pitchFamily="34" charset="-122"/>
                <a:cs typeface="Helvetica Regular" pitchFamily="34" charset="-120"/>
              </a:rPr>
              <a:t>3</a:t>
            </a:r>
            <a:endParaRPr lang="en-US" sz="750" dirty="0"/>
          </a:p>
        </p:txBody>
      </p:sp>
      <p:sp>
        <p:nvSpPr>
          <p:cNvPr id="36" name="name_6"/>
          <p:cNvSpPr/>
          <p:nvPr/>
        </p:nvSpPr>
        <p:spPr>
          <a:xfrm>
            <a:off x="13620750" y="6657975"/>
            <a:ext cx="114300" cy="104775"/>
          </a:xfrm>
          <a:prstGeom prst="rect">
            <a:avLst/>
          </a:prstGeom>
          <a:noFill/>
          <a:ln/>
        </p:spPr>
        <p:txBody>
          <a:bodyPr wrap="square" lIns="0" tIns="0" rIns="0" bIns="0" rtlCol="0" anchor="ctr"/>
          <a:lstStyle/>
          <a:p>
            <a:pPr marL="0" indent="0" algn="ctr">
              <a:lnSpc>
                <a:spcPts val="900"/>
              </a:lnSpc>
              <a:spcAft>
                <a:spcPts val="750"/>
              </a:spcAft>
              <a:buNone/>
            </a:pPr>
            <a:r>
              <a:rPr lang="en-US" sz="750" kern="0" spc="-75" dirty="0">
                <a:solidFill>
                  <a:srgbClr val="FFFFFF"/>
                </a:solidFill>
                <a:latin typeface="Helvetica Regular" pitchFamily="34" charset="0"/>
                <a:ea typeface="Helvetica Regular" pitchFamily="34" charset="-122"/>
                <a:cs typeface="Helvetica Regular" pitchFamily="34" charset="-120"/>
              </a:rPr>
              <a:t>6</a:t>
            </a:r>
            <a:endParaRPr lang="en-US" sz="750" dirty="0"/>
          </a:p>
        </p:txBody>
      </p:sp>
      <p:sp>
        <p:nvSpPr>
          <p:cNvPr id="37" name="name_7"/>
          <p:cNvSpPr/>
          <p:nvPr/>
        </p:nvSpPr>
        <p:spPr>
          <a:xfrm>
            <a:off x="15525750" y="3038475"/>
            <a:ext cx="114300" cy="104775"/>
          </a:xfrm>
          <a:prstGeom prst="rect">
            <a:avLst/>
          </a:prstGeom>
          <a:noFill/>
          <a:ln/>
        </p:spPr>
        <p:txBody>
          <a:bodyPr wrap="square" lIns="0" tIns="0" rIns="0" bIns="0" rtlCol="0" anchor="ctr"/>
          <a:lstStyle/>
          <a:p>
            <a:pPr marL="0" indent="0" algn="ctr">
              <a:lnSpc>
                <a:spcPts val="900"/>
              </a:lnSpc>
              <a:spcAft>
                <a:spcPts val="750"/>
              </a:spcAft>
              <a:buNone/>
            </a:pPr>
            <a:r>
              <a:rPr lang="en-US" sz="750" kern="0" spc="-75" dirty="0">
                <a:solidFill>
                  <a:srgbClr val="FFFFFF"/>
                </a:solidFill>
                <a:latin typeface="Helvetica Regular" pitchFamily="34" charset="0"/>
                <a:ea typeface="Helvetica Regular" pitchFamily="34" charset="-122"/>
                <a:cs typeface="Helvetica Regular" pitchFamily="34" charset="-120"/>
              </a:rPr>
              <a:t>7</a:t>
            </a:r>
            <a:endParaRPr lang="en-US" sz="750" dirty="0"/>
          </a:p>
        </p:txBody>
      </p:sp>
      <p:sp>
        <p:nvSpPr>
          <p:cNvPr id="38" name="field for uploading image"/>
          <p:cNvSpPr/>
          <p:nvPr/>
        </p:nvSpPr>
        <p:spPr>
          <a:xfrm>
            <a:off x="14963775" y="3448050"/>
            <a:ext cx="1228725" cy="400050"/>
          </a:xfrm>
          <a:prstGeom prst="rect">
            <a:avLst/>
          </a:prstGeom>
          <a:noFill/>
          <a:ln/>
        </p:spPr>
        <p:txBody>
          <a:bodyPr wrap="square" lIns="0" tIns="0" rIns="0" bIns="0" rtlCol="0" anchor="t"/>
          <a:lstStyle/>
          <a:p>
            <a:pPr marL="0" indent="0" algn="ctr">
              <a:lnSpc>
                <a:spcPts val="1575"/>
              </a:lnSpc>
              <a:spcAft>
                <a:spcPts val="1500"/>
              </a:spcAft>
              <a:buNone/>
            </a:pPr>
            <a:r>
              <a:rPr lang="en-US" sz="1350" kern="0" spc="-75" dirty="0">
                <a:solidFill>
                  <a:srgbClr val="FF463A"/>
                </a:solidFill>
                <a:latin typeface="Helvetica Regular" pitchFamily="34" charset="0"/>
                <a:ea typeface="Helvetica Regular" pitchFamily="34" charset="-122"/>
                <a:cs typeface="Helvetica Regular" pitchFamily="34" charset="-120"/>
              </a:rPr>
              <a:t>field for uploading image</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Rectangle 1"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952500"/>
            <a:ext cx="18288000" cy="8382000"/>
          </a:xfrm>
          <a:prstGeom prst="rect">
            <a:avLst/>
          </a:prstGeom>
        </p:spPr>
      </p:pic>
      <p:pic>
        <p:nvPicPr>
          <p:cNvPr id="3" name="Rectangl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2500" y="0"/>
            <a:ext cx="16383000" cy="10287000"/>
          </a:xfrm>
          <a:prstGeom prst="rect">
            <a:avLst/>
          </a:prstGeom>
        </p:spPr>
      </p:pic>
      <p:pic>
        <p:nvPicPr>
          <p:cNvPr id="4" name="Frame 34" descr="preencoded.png"/>
          <p:cNvPicPr>
            <a:picLocks noChangeAspect="1"/>
          </p:cNvPicPr>
          <p:nvPr/>
        </p:nvPicPr>
        <p:blipFill>
          <a:blip r:embed="rId7"/>
          <a:srcRect/>
          <a:stretch/>
        </p:blipFill>
        <p:spPr>
          <a:xfrm>
            <a:off x="1476375" y="3028950"/>
            <a:ext cx="15373350" cy="5867400"/>
          </a:xfrm>
          <a:prstGeom prst="rect">
            <a:avLst/>
          </a:prstGeom>
        </p:spPr>
      </p:pic>
      <p:sp>
        <p:nvSpPr>
          <p:cNvPr id="5" name="Architecture Changes"/>
          <p:cNvSpPr/>
          <p:nvPr/>
        </p:nvSpPr>
        <p:spPr>
          <a:xfrm>
            <a:off x="1476375" y="1371600"/>
            <a:ext cx="14316075" cy="1314450"/>
          </a:xfrm>
          <a:prstGeom prst="rect">
            <a:avLst/>
          </a:prstGeom>
          <a:noFill/>
          <a:ln/>
        </p:spPr>
        <p:txBody>
          <a:bodyPr wrap="square" lIns="0" tIns="0" rIns="0" bIns="0" rtlCol="0" anchor="t"/>
          <a:lstStyle/>
          <a:p>
            <a:pPr marL="0" indent="0" algn="l">
              <a:lnSpc>
                <a:spcPts val="10350"/>
              </a:lnSpc>
              <a:buNone/>
            </a:pPr>
            <a:r>
              <a:rPr lang="en-US" sz="9000" kern="0" spc="-450" dirty="0">
                <a:solidFill>
                  <a:srgbClr val="1A1A1A"/>
                </a:solidFill>
                <a:latin typeface="Helvetica Light" pitchFamily="34" charset="0"/>
                <a:ea typeface="Helvetica Light" pitchFamily="34" charset="-122"/>
                <a:cs typeface="Helvetica Light" pitchFamily="34" charset="-120"/>
              </a:rPr>
              <a:t>Architecture Changes</a:t>
            </a:r>
            <a:endParaRPr lang="en-US" sz="9000" dirty="0"/>
          </a:p>
        </p:txBody>
      </p:sp>
      <p:sp>
        <p:nvSpPr>
          <p:cNvPr id="6" name="name_5"/>
          <p:cNvSpPr/>
          <p:nvPr/>
        </p:nvSpPr>
        <p:spPr>
          <a:xfrm>
            <a:off x="16764000" y="428625"/>
            <a:ext cx="200025" cy="352425"/>
          </a:xfrm>
          <a:prstGeom prst="rect">
            <a:avLst/>
          </a:prstGeom>
          <a:noFill/>
          <a:ln/>
        </p:spPr>
        <p:txBody>
          <a:bodyPr wrap="square" lIns="0" tIns="0" rIns="0" bIns="0" rtlCol="0" anchor="t"/>
          <a:lstStyle/>
          <a:p>
            <a:pPr marL="0" indent="0" algn="l">
              <a:lnSpc>
                <a:spcPts val="2775"/>
              </a:lnSpc>
              <a:spcAft>
                <a:spcPts val="1500"/>
              </a:spcAft>
              <a:buNone/>
            </a:pPr>
            <a:r>
              <a:rPr lang="en-US" sz="2400" kern="0" spc="-75" dirty="0">
                <a:solidFill>
                  <a:srgbClr val="1A1A1A"/>
                </a:solidFill>
                <a:latin typeface="Helvetica Light" pitchFamily="34" charset="0"/>
                <a:ea typeface="Helvetica Light" pitchFamily="34" charset="-122"/>
                <a:cs typeface="Helvetica Light" pitchFamily="34" charset="-120"/>
              </a:rPr>
              <a:t>5</a:t>
            </a:r>
            <a:endParaRPr lang="en-US" sz="2400" dirty="0"/>
          </a:p>
        </p:txBody>
      </p:sp>
      <p:sp>
        <p:nvSpPr>
          <p:cNvPr id="7" name="Phase 1"/>
          <p:cNvSpPr/>
          <p:nvPr/>
        </p:nvSpPr>
        <p:spPr>
          <a:xfrm>
            <a:off x="4486275" y="3286125"/>
            <a:ext cx="1066800" cy="323850"/>
          </a:xfrm>
          <a:prstGeom prst="rect">
            <a:avLst/>
          </a:prstGeom>
          <a:noFill/>
          <a:ln/>
        </p:spPr>
        <p:txBody>
          <a:bodyPr wrap="square" lIns="0" tIns="0" rIns="0" bIns="0" rtlCol="0" anchor="ctr"/>
          <a:lstStyle/>
          <a:p>
            <a:pPr marL="0" indent="0" algn="l">
              <a:lnSpc>
                <a:spcPts val="2625"/>
              </a:lnSpc>
              <a:spcAft>
                <a:spcPts val="1500"/>
              </a:spcAft>
              <a:buNone/>
            </a:pPr>
            <a:r>
              <a:rPr lang="en-US" sz="2250" b="1" kern="0" spc="-75" dirty="0">
                <a:solidFill>
                  <a:srgbClr val="3E3E3E"/>
                </a:solidFill>
                <a:latin typeface="Helvetica Bold" pitchFamily="34" charset="0"/>
                <a:ea typeface="Helvetica Bold" pitchFamily="34" charset="-122"/>
                <a:cs typeface="Helvetica Bold" pitchFamily="34" charset="-120"/>
              </a:rPr>
              <a:t>Phase 1</a:t>
            </a:r>
            <a:endParaRPr lang="en-US" sz="2250" dirty="0"/>
          </a:p>
        </p:txBody>
      </p:sp>
      <p:sp>
        <p:nvSpPr>
          <p:cNvPr id="8" name="Phase 2"/>
          <p:cNvSpPr/>
          <p:nvPr/>
        </p:nvSpPr>
        <p:spPr>
          <a:xfrm>
            <a:off x="7267575" y="3286125"/>
            <a:ext cx="1066800" cy="323850"/>
          </a:xfrm>
          <a:prstGeom prst="rect">
            <a:avLst/>
          </a:prstGeom>
          <a:noFill/>
          <a:ln/>
        </p:spPr>
        <p:txBody>
          <a:bodyPr wrap="square" lIns="0" tIns="0" rIns="0" bIns="0" rtlCol="0" anchor="ctr"/>
          <a:lstStyle/>
          <a:p>
            <a:pPr marL="0" indent="0" algn="l">
              <a:lnSpc>
                <a:spcPts val="2625"/>
              </a:lnSpc>
              <a:spcAft>
                <a:spcPts val="1500"/>
              </a:spcAft>
              <a:buNone/>
            </a:pPr>
            <a:r>
              <a:rPr lang="en-US" sz="2250" b="1" kern="0" spc="-75" dirty="0">
                <a:solidFill>
                  <a:srgbClr val="3E3E3E"/>
                </a:solidFill>
                <a:latin typeface="Helvetica Bold" pitchFamily="34" charset="0"/>
                <a:ea typeface="Helvetica Bold" pitchFamily="34" charset="-122"/>
                <a:cs typeface="Helvetica Bold" pitchFamily="34" charset="-120"/>
              </a:rPr>
              <a:t>Phase 2</a:t>
            </a:r>
            <a:endParaRPr lang="en-US" sz="2250" dirty="0"/>
          </a:p>
        </p:txBody>
      </p:sp>
      <p:sp>
        <p:nvSpPr>
          <p:cNvPr id="9" name="Why"/>
          <p:cNvSpPr/>
          <p:nvPr/>
        </p:nvSpPr>
        <p:spPr>
          <a:xfrm>
            <a:off x="10048875" y="3286125"/>
            <a:ext cx="609600" cy="323850"/>
          </a:xfrm>
          <a:prstGeom prst="rect">
            <a:avLst/>
          </a:prstGeom>
          <a:noFill/>
          <a:ln/>
        </p:spPr>
        <p:txBody>
          <a:bodyPr wrap="square" lIns="0" tIns="0" rIns="0" bIns="0" rtlCol="0" anchor="ctr"/>
          <a:lstStyle/>
          <a:p>
            <a:pPr marL="0" indent="0" algn="l">
              <a:lnSpc>
                <a:spcPts val="2625"/>
              </a:lnSpc>
              <a:spcAft>
                <a:spcPts val="1500"/>
              </a:spcAft>
              <a:buNone/>
            </a:pPr>
            <a:r>
              <a:rPr lang="en-US" sz="2250" b="1" kern="0" spc="-75" dirty="0">
                <a:solidFill>
                  <a:srgbClr val="3E3E3E"/>
                </a:solidFill>
                <a:latin typeface="Helvetica Bold" pitchFamily="34" charset="0"/>
                <a:ea typeface="Helvetica Bold" pitchFamily="34" charset="-122"/>
                <a:cs typeface="Helvetica Bold" pitchFamily="34" charset="-120"/>
              </a:rPr>
              <a:t>Why</a:t>
            </a:r>
            <a:endParaRPr lang="en-US" sz="2250" dirty="0"/>
          </a:p>
        </p:txBody>
      </p:sp>
      <p:sp>
        <p:nvSpPr>
          <p:cNvPr id="10" name="Client-side Framework"/>
          <p:cNvSpPr/>
          <p:nvPr/>
        </p:nvSpPr>
        <p:spPr>
          <a:xfrm>
            <a:off x="1704975" y="4152900"/>
            <a:ext cx="2428875"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Client-side Framework</a:t>
            </a:r>
            <a:endParaRPr lang="en-US" sz="1800" dirty="0"/>
          </a:p>
        </p:txBody>
      </p:sp>
      <p:sp>
        <p:nvSpPr>
          <p:cNvPr id="11" name="HTML CSS"/>
          <p:cNvSpPr/>
          <p:nvPr/>
        </p:nvSpPr>
        <p:spPr>
          <a:xfrm>
            <a:off x="4486275" y="4152900"/>
            <a:ext cx="1190625"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HTML, CSS</a:t>
            </a:r>
            <a:endParaRPr lang="en-US" sz="1800" dirty="0"/>
          </a:p>
        </p:txBody>
      </p:sp>
      <p:sp>
        <p:nvSpPr>
          <p:cNvPr id="12" name="NextJs React CSS"/>
          <p:cNvSpPr/>
          <p:nvPr/>
        </p:nvSpPr>
        <p:spPr>
          <a:xfrm>
            <a:off x="7267575" y="4152900"/>
            <a:ext cx="2076450"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NextJs, (React, CSS)</a:t>
            </a:r>
            <a:endParaRPr lang="en-US" sz="1800" dirty="0"/>
          </a:p>
        </p:txBody>
      </p:sp>
      <p:sp>
        <p:nvSpPr>
          <p:cNvPr id="13" name="For improved performance and maintainability with more modern development practices"/>
          <p:cNvSpPr/>
          <p:nvPr/>
        </p:nvSpPr>
        <p:spPr>
          <a:xfrm>
            <a:off x="10048875" y="3981450"/>
            <a:ext cx="6391275" cy="609600"/>
          </a:xfrm>
          <a:prstGeom prst="rect">
            <a:avLst/>
          </a:prstGeom>
          <a:noFill/>
          <a:ln/>
        </p:spPr>
        <p:txBody>
          <a:bodyPr wrap="square" lIns="0" tIns="0" rIns="0" bIns="0" rtlCol="0" anchor="t"/>
          <a:lstStyle/>
          <a:p>
            <a:pPr marL="0" indent="0" algn="l">
              <a:lnSpc>
                <a:spcPts val="24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For improved performance and maintainability with more modern development practices.</a:t>
            </a:r>
            <a:endParaRPr lang="en-US" sz="1800" dirty="0"/>
          </a:p>
        </p:txBody>
      </p:sp>
      <p:sp>
        <p:nvSpPr>
          <p:cNvPr id="14" name="Client-side Hosting"/>
          <p:cNvSpPr/>
          <p:nvPr/>
        </p:nvSpPr>
        <p:spPr>
          <a:xfrm>
            <a:off x="1704975" y="4991100"/>
            <a:ext cx="2009775"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Client-side Hosting</a:t>
            </a:r>
            <a:endParaRPr lang="en-US" sz="1800" dirty="0"/>
          </a:p>
        </p:txBody>
      </p:sp>
      <p:sp>
        <p:nvSpPr>
          <p:cNvPr id="15" name="Netlify"/>
          <p:cNvSpPr/>
          <p:nvPr/>
        </p:nvSpPr>
        <p:spPr>
          <a:xfrm>
            <a:off x="4486275" y="4991100"/>
            <a:ext cx="628650"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Netlify</a:t>
            </a:r>
            <a:endParaRPr lang="en-US" sz="1800" dirty="0"/>
          </a:p>
        </p:txBody>
      </p:sp>
      <p:sp>
        <p:nvSpPr>
          <p:cNvPr id="16" name="Vercel"/>
          <p:cNvSpPr/>
          <p:nvPr/>
        </p:nvSpPr>
        <p:spPr>
          <a:xfrm>
            <a:off x="7267575" y="4991100"/>
            <a:ext cx="638175"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Vercel</a:t>
            </a:r>
            <a:endParaRPr lang="en-US" sz="1800" dirty="0"/>
          </a:p>
        </p:txBody>
      </p:sp>
      <p:sp>
        <p:nvSpPr>
          <p:cNvPr id="17" name="Best option for Nextjs and had a free version"/>
          <p:cNvSpPr/>
          <p:nvPr/>
        </p:nvSpPr>
        <p:spPr>
          <a:xfrm>
            <a:off x="10048875" y="4991100"/>
            <a:ext cx="4381500"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Best option for Next.js and had a free version.</a:t>
            </a:r>
            <a:endParaRPr lang="en-US" sz="1800" dirty="0"/>
          </a:p>
        </p:txBody>
      </p:sp>
      <p:sp>
        <p:nvSpPr>
          <p:cNvPr id="18" name="Server-side Hosting"/>
          <p:cNvSpPr/>
          <p:nvPr/>
        </p:nvSpPr>
        <p:spPr>
          <a:xfrm>
            <a:off x="1704975" y="5829300"/>
            <a:ext cx="2085975"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Server-side Hosting</a:t>
            </a:r>
            <a:endParaRPr lang="en-US" sz="1800" dirty="0"/>
          </a:p>
        </p:txBody>
      </p:sp>
      <p:sp>
        <p:nvSpPr>
          <p:cNvPr id="19" name="Firebase"/>
          <p:cNvSpPr/>
          <p:nvPr/>
        </p:nvSpPr>
        <p:spPr>
          <a:xfrm>
            <a:off x="4486275" y="5829300"/>
            <a:ext cx="876300"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Firebase</a:t>
            </a:r>
            <a:endParaRPr lang="en-US" sz="1800" dirty="0"/>
          </a:p>
        </p:txBody>
      </p:sp>
      <p:sp>
        <p:nvSpPr>
          <p:cNvPr id="20" name="AWS EC2 Free Tier"/>
          <p:cNvSpPr/>
          <p:nvPr/>
        </p:nvSpPr>
        <p:spPr>
          <a:xfrm>
            <a:off x="7267575" y="5829300"/>
            <a:ext cx="2066925"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AWS EC2 (Free Tier)</a:t>
            </a:r>
            <a:endParaRPr lang="en-US" sz="1800" dirty="0"/>
          </a:p>
        </p:txBody>
      </p:sp>
      <p:sp>
        <p:nvSpPr>
          <p:cNvPr id="21" name="EC2 provided more control and flexibility over infrastructure with better scalability options"/>
          <p:cNvSpPr/>
          <p:nvPr/>
        </p:nvSpPr>
        <p:spPr>
          <a:xfrm>
            <a:off x="10048875" y="5657850"/>
            <a:ext cx="6562725" cy="609600"/>
          </a:xfrm>
          <a:prstGeom prst="rect">
            <a:avLst/>
          </a:prstGeom>
          <a:noFill/>
          <a:ln/>
        </p:spPr>
        <p:txBody>
          <a:bodyPr wrap="square" lIns="0" tIns="0" rIns="0" bIns="0" rtlCol="0" anchor="t"/>
          <a:lstStyle/>
          <a:p>
            <a:pPr marL="0" indent="0" algn="l">
              <a:lnSpc>
                <a:spcPts val="24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EC2 provided more control and flexibility over infrastructure with better scalability options.</a:t>
            </a:r>
            <a:endParaRPr lang="en-US" sz="1800" dirty="0"/>
          </a:p>
        </p:txBody>
      </p:sp>
      <p:sp>
        <p:nvSpPr>
          <p:cNvPr id="22" name="Containerisation"/>
          <p:cNvSpPr/>
          <p:nvPr/>
        </p:nvSpPr>
        <p:spPr>
          <a:xfrm>
            <a:off x="1704975" y="6667500"/>
            <a:ext cx="1752600"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Containerisation</a:t>
            </a:r>
            <a:endParaRPr lang="en-US" sz="1800" dirty="0"/>
          </a:p>
        </p:txBody>
      </p:sp>
      <p:sp>
        <p:nvSpPr>
          <p:cNvPr id="23" name="Docker"/>
          <p:cNvSpPr/>
          <p:nvPr/>
        </p:nvSpPr>
        <p:spPr>
          <a:xfrm>
            <a:off x="4486275" y="6667500"/>
            <a:ext cx="723900"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Docker</a:t>
            </a:r>
            <a:endParaRPr lang="en-US" sz="1800" dirty="0"/>
          </a:p>
        </p:txBody>
      </p:sp>
      <p:sp>
        <p:nvSpPr>
          <p:cNvPr id="24" name="-"/>
          <p:cNvSpPr/>
          <p:nvPr/>
        </p:nvSpPr>
        <p:spPr>
          <a:xfrm>
            <a:off x="7267575" y="6667500"/>
            <a:ext cx="104775"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a:t>
            </a:r>
            <a:endParaRPr lang="en-US" sz="1800" dirty="0"/>
          </a:p>
        </p:txBody>
      </p:sp>
      <p:sp>
        <p:nvSpPr>
          <p:cNvPr id="25" name="Simpler deployment without the added complexity of managing containers"/>
          <p:cNvSpPr/>
          <p:nvPr/>
        </p:nvSpPr>
        <p:spPr>
          <a:xfrm>
            <a:off x="10048875" y="6496050"/>
            <a:ext cx="6486525" cy="609600"/>
          </a:xfrm>
          <a:prstGeom prst="rect">
            <a:avLst/>
          </a:prstGeom>
          <a:noFill/>
          <a:ln/>
        </p:spPr>
        <p:txBody>
          <a:bodyPr wrap="square" lIns="0" tIns="0" rIns="0" bIns="0" rtlCol="0" anchor="t"/>
          <a:lstStyle/>
          <a:p>
            <a:pPr marL="0" indent="0" algn="l">
              <a:lnSpc>
                <a:spcPts val="24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Simpler deployment without the added complexity of managing containers.</a:t>
            </a:r>
            <a:endParaRPr lang="en-US" sz="1800" dirty="0"/>
          </a:p>
        </p:txBody>
      </p:sp>
      <p:sp>
        <p:nvSpPr>
          <p:cNvPr id="26" name="Content Store"/>
          <p:cNvSpPr/>
          <p:nvPr/>
        </p:nvSpPr>
        <p:spPr>
          <a:xfrm>
            <a:off x="1704975" y="7505700"/>
            <a:ext cx="1476375"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Content Store</a:t>
            </a:r>
            <a:endParaRPr lang="en-US" sz="1800" dirty="0"/>
          </a:p>
        </p:txBody>
      </p:sp>
      <p:sp>
        <p:nvSpPr>
          <p:cNvPr id="27" name="-"/>
          <p:cNvSpPr/>
          <p:nvPr/>
        </p:nvSpPr>
        <p:spPr>
          <a:xfrm>
            <a:off x="4486275" y="7505700"/>
            <a:ext cx="104775"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a:t>
            </a:r>
            <a:endParaRPr lang="en-US" sz="1800" dirty="0"/>
          </a:p>
        </p:txBody>
      </p:sp>
      <p:sp>
        <p:nvSpPr>
          <p:cNvPr id="28" name="Amazon S3"/>
          <p:cNvSpPr/>
          <p:nvPr/>
        </p:nvSpPr>
        <p:spPr>
          <a:xfrm>
            <a:off x="7267575" y="7536872"/>
            <a:ext cx="2295525" cy="235527"/>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Amazon S3 (Free Tier)</a:t>
            </a:r>
            <a:endParaRPr lang="en-US" sz="1800" dirty="0"/>
          </a:p>
        </p:txBody>
      </p:sp>
      <p:sp>
        <p:nvSpPr>
          <p:cNvPr id="29" name="It wasnt initially considered but i needed to store images"/>
          <p:cNvSpPr/>
          <p:nvPr/>
        </p:nvSpPr>
        <p:spPr>
          <a:xfrm>
            <a:off x="10048875" y="7505700"/>
            <a:ext cx="5505450"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It wasn’t initially considered, but i needed to store images.</a:t>
            </a:r>
            <a:endParaRPr lang="en-US" sz="1800" dirty="0"/>
          </a:p>
        </p:txBody>
      </p:sp>
      <p:sp>
        <p:nvSpPr>
          <p:cNvPr id="30" name="Messaging Server"/>
          <p:cNvSpPr/>
          <p:nvPr/>
        </p:nvSpPr>
        <p:spPr>
          <a:xfrm>
            <a:off x="1704975" y="8343900"/>
            <a:ext cx="1905000"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Messaging Server</a:t>
            </a:r>
            <a:endParaRPr lang="en-US" sz="1800" dirty="0"/>
          </a:p>
        </p:txBody>
      </p:sp>
      <p:sp>
        <p:nvSpPr>
          <p:cNvPr id="31" name="SendGrid"/>
          <p:cNvSpPr/>
          <p:nvPr/>
        </p:nvSpPr>
        <p:spPr>
          <a:xfrm>
            <a:off x="4486275" y="8343900"/>
            <a:ext cx="952500"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SendGrid</a:t>
            </a:r>
            <a:endParaRPr lang="en-US" sz="1800" dirty="0"/>
          </a:p>
        </p:txBody>
      </p:sp>
      <p:sp>
        <p:nvSpPr>
          <p:cNvPr id="32" name="AWS SES"/>
          <p:cNvSpPr/>
          <p:nvPr/>
        </p:nvSpPr>
        <p:spPr>
          <a:xfrm>
            <a:off x="7267575" y="8343900"/>
            <a:ext cx="2295525" cy="235527"/>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AWS SES (Free Tier)</a:t>
            </a:r>
            <a:endParaRPr lang="en-US" sz="1800" dirty="0"/>
          </a:p>
        </p:txBody>
      </p:sp>
      <p:sp>
        <p:nvSpPr>
          <p:cNvPr id="33" name="Didnt get SendGrid approval and SES allowed free emails in staging"/>
          <p:cNvSpPr/>
          <p:nvPr/>
        </p:nvSpPr>
        <p:spPr>
          <a:xfrm>
            <a:off x="10048875" y="8343900"/>
            <a:ext cx="6705600" cy="266700"/>
          </a:xfrm>
          <a:prstGeom prst="rect">
            <a:avLst/>
          </a:prstGeom>
          <a:noFill/>
          <a:ln/>
        </p:spPr>
        <p:txBody>
          <a:bodyPr wrap="square" lIns="0" tIns="0" rIns="0" bIns="0" rtlCol="0" anchor="t"/>
          <a:lstStyle/>
          <a:p>
            <a:pPr marL="0" indent="0" algn="l">
              <a:lnSpc>
                <a:spcPts val="2100"/>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Didn’t get SendGrid approval, and SES allowed free emails in staging.</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Rectangle 1"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952500"/>
            <a:ext cx="18288000" cy="8382000"/>
          </a:xfrm>
          <a:prstGeom prst="rect">
            <a:avLst/>
          </a:prstGeom>
        </p:spPr>
      </p:pic>
      <p:pic>
        <p:nvPicPr>
          <p:cNvPr id="3" name="Rectangl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2500" y="0"/>
            <a:ext cx="16383000" cy="10287000"/>
          </a:xfrm>
          <a:prstGeom prst="rect">
            <a:avLst/>
          </a:prstGeom>
        </p:spPr>
      </p:pic>
      <p:pic>
        <p:nvPicPr>
          <p:cNvPr id="4" name="table"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76375" y="2209800"/>
            <a:ext cx="15420975" cy="7562850"/>
          </a:xfrm>
          <a:prstGeom prst="rect">
            <a:avLst/>
          </a:prstGeom>
        </p:spPr>
      </p:pic>
      <p:sp>
        <p:nvSpPr>
          <p:cNvPr id="5" name="Test Cases"/>
          <p:cNvSpPr/>
          <p:nvPr/>
        </p:nvSpPr>
        <p:spPr>
          <a:xfrm>
            <a:off x="1476375" y="1104900"/>
            <a:ext cx="14316075" cy="876300"/>
          </a:xfrm>
          <a:prstGeom prst="rect">
            <a:avLst/>
          </a:prstGeom>
          <a:noFill/>
          <a:ln/>
        </p:spPr>
        <p:txBody>
          <a:bodyPr wrap="square" lIns="0" tIns="0" rIns="0" bIns="0" rtlCol="0" anchor="t"/>
          <a:lstStyle/>
          <a:p>
            <a:pPr marL="0" indent="0" algn="l">
              <a:lnSpc>
                <a:spcPts val="6900"/>
              </a:lnSpc>
              <a:buNone/>
            </a:pPr>
            <a:r>
              <a:rPr lang="en-US" sz="6000" kern="0" spc="-300" dirty="0">
                <a:solidFill>
                  <a:srgbClr val="1A1A1A"/>
                </a:solidFill>
                <a:latin typeface="Helvetica Light" pitchFamily="34" charset="0"/>
                <a:ea typeface="Helvetica Light" pitchFamily="34" charset="-122"/>
                <a:cs typeface="Helvetica Light" pitchFamily="34" charset="-120"/>
              </a:rPr>
              <a:t>Test Cases</a:t>
            </a:r>
            <a:endParaRPr lang="en-US" sz="6000" dirty="0"/>
          </a:p>
        </p:txBody>
      </p:sp>
      <p:sp>
        <p:nvSpPr>
          <p:cNvPr id="6" name="name_6"/>
          <p:cNvSpPr/>
          <p:nvPr/>
        </p:nvSpPr>
        <p:spPr>
          <a:xfrm>
            <a:off x="16764000" y="428625"/>
            <a:ext cx="200025" cy="352425"/>
          </a:xfrm>
          <a:prstGeom prst="rect">
            <a:avLst/>
          </a:prstGeom>
          <a:noFill/>
          <a:ln/>
        </p:spPr>
        <p:txBody>
          <a:bodyPr wrap="square" lIns="0" tIns="0" rIns="0" bIns="0" rtlCol="0" anchor="t"/>
          <a:lstStyle/>
          <a:p>
            <a:pPr marL="0" indent="0" algn="l">
              <a:lnSpc>
                <a:spcPts val="2775"/>
              </a:lnSpc>
              <a:spcAft>
                <a:spcPts val="1500"/>
              </a:spcAft>
              <a:buNone/>
            </a:pPr>
            <a:r>
              <a:rPr lang="en-US" sz="2400" kern="0" spc="-75" dirty="0">
                <a:solidFill>
                  <a:srgbClr val="1A1A1A"/>
                </a:solidFill>
                <a:latin typeface="Helvetica Light" pitchFamily="34" charset="0"/>
                <a:ea typeface="Helvetica Light" pitchFamily="34" charset="-122"/>
                <a:cs typeface="Helvetica Light" pitchFamily="34" charset="-120"/>
              </a:rPr>
              <a:t>6</a:t>
            </a:r>
            <a:endParaRPr lang="en-US" sz="2400" dirty="0"/>
          </a:p>
        </p:txBody>
      </p:sp>
      <p:sp>
        <p:nvSpPr>
          <p:cNvPr id="7" name="Action"/>
          <p:cNvSpPr/>
          <p:nvPr/>
        </p:nvSpPr>
        <p:spPr>
          <a:xfrm>
            <a:off x="4486275" y="2466975"/>
            <a:ext cx="876300" cy="323850"/>
          </a:xfrm>
          <a:prstGeom prst="rect">
            <a:avLst/>
          </a:prstGeom>
          <a:noFill/>
          <a:ln/>
        </p:spPr>
        <p:txBody>
          <a:bodyPr wrap="square" lIns="0" tIns="0" rIns="0" bIns="0" rtlCol="0" anchor="ctr"/>
          <a:lstStyle/>
          <a:p>
            <a:pPr marL="0" indent="0" algn="l">
              <a:lnSpc>
                <a:spcPts val="2625"/>
              </a:lnSpc>
              <a:spcAft>
                <a:spcPts val="1500"/>
              </a:spcAft>
              <a:buNone/>
            </a:pPr>
            <a:r>
              <a:rPr lang="en-US" sz="2250" b="1" kern="0" spc="-75" dirty="0">
                <a:solidFill>
                  <a:srgbClr val="3E3E3E"/>
                </a:solidFill>
                <a:latin typeface="Helvetica Bold" pitchFamily="34" charset="0"/>
                <a:ea typeface="Helvetica Bold" pitchFamily="34" charset="-122"/>
                <a:cs typeface="Helvetica Bold" pitchFamily="34" charset="-120"/>
              </a:rPr>
              <a:t>Action</a:t>
            </a:r>
            <a:endParaRPr lang="en-US" sz="2250" dirty="0"/>
          </a:p>
        </p:txBody>
      </p:sp>
      <p:sp>
        <p:nvSpPr>
          <p:cNvPr id="8" name="Expected Result"/>
          <p:cNvSpPr/>
          <p:nvPr/>
        </p:nvSpPr>
        <p:spPr>
          <a:xfrm>
            <a:off x="10096500" y="2466975"/>
            <a:ext cx="2152650" cy="323850"/>
          </a:xfrm>
          <a:prstGeom prst="rect">
            <a:avLst/>
          </a:prstGeom>
          <a:noFill/>
          <a:ln/>
        </p:spPr>
        <p:txBody>
          <a:bodyPr wrap="square" lIns="0" tIns="0" rIns="0" bIns="0" rtlCol="0" anchor="ctr"/>
          <a:lstStyle/>
          <a:p>
            <a:pPr marL="0" indent="0" algn="l">
              <a:lnSpc>
                <a:spcPts val="2625"/>
              </a:lnSpc>
              <a:spcAft>
                <a:spcPts val="1500"/>
              </a:spcAft>
              <a:buNone/>
            </a:pPr>
            <a:r>
              <a:rPr lang="en-US" sz="2250" b="1" kern="0" spc="-75" dirty="0">
                <a:solidFill>
                  <a:srgbClr val="3E3E3E"/>
                </a:solidFill>
                <a:latin typeface="Helvetica Bold" pitchFamily="34" charset="0"/>
                <a:ea typeface="Helvetica Bold" pitchFamily="34" charset="-122"/>
                <a:cs typeface="Helvetica Bold" pitchFamily="34" charset="-120"/>
              </a:rPr>
              <a:t>Expected Result</a:t>
            </a:r>
            <a:endParaRPr lang="en-US" sz="2250" dirty="0"/>
          </a:p>
        </p:txBody>
      </p:sp>
      <p:sp>
        <p:nvSpPr>
          <p:cNvPr id="9" name="User Registration"/>
          <p:cNvSpPr/>
          <p:nvPr/>
        </p:nvSpPr>
        <p:spPr>
          <a:xfrm>
            <a:off x="1776413" y="3367088"/>
            <a:ext cx="1847850"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User Registration</a:t>
            </a:r>
            <a:endParaRPr lang="en-US" sz="1800" dirty="0"/>
          </a:p>
        </p:txBody>
      </p:sp>
      <p:sp>
        <p:nvSpPr>
          <p:cNvPr id="10" name="Fill out the registration form with valid data and click Sign Up"/>
          <p:cNvSpPr/>
          <p:nvPr/>
        </p:nvSpPr>
        <p:spPr>
          <a:xfrm>
            <a:off x="4486275" y="3167063"/>
            <a:ext cx="5153025" cy="666750"/>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Fill out the registration form with valid data and click "Sign Up."</a:t>
            </a:r>
            <a:endParaRPr lang="en-US" sz="1800" dirty="0"/>
          </a:p>
        </p:txBody>
      </p:sp>
      <p:sp>
        <p:nvSpPr>
          <p:cNvPr id="11" name="User account is created and a confirmation email is sent by AWS SES"/>
          <p:cNvSpPr/>
          <p:nvPr/>
        </p:nvSpPr>
        <p:spPr>
          <a:xfrm>
            <a:off x="10096500" y="3167063"/>
            <a:ext cx="6076950" cy="666750"/>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User account is created, and a confirmation email is sent by AWS SES.</a:t>
            </a:r>
            <a:endParaRPr lang="en-US" sz="1800" dirty="0"/>
          </a:p>
        </p:txBody>
      </p:sp>
      <p:sp>
        <p:nvSpPr>
          <p:cNvPr id="12" name="User Login"/>
          <p:cNvSpPr/>
          <p:nvPr/>
        </p:nvSpPr>
        <p:spPr>
          <a:xfrm>
            <a:off x="1704975" y="4271963"/>
            <a:ext cx="1162050"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User Login</a:t>
            </a:r>
            <a:endParaRPr lang="en-US" sz="1800" dirty="0"/>
          </a:p>
        </p:txBody>
      </p:sp>
      <p:sp>
        <p:nvSpPr>
          <p:cNvPr id="13" name="Enter valid credentials and click Login"/>
          <p:cNvSpPr/>
          <p:nvPr/>
        </p:nvSpPr>
        <p:spPr>
          <a:xfrm>
            <a:off x="4486275" y="4238625"/>
            <a:ext cx="5153025" cy="333375"/>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Enter valid credentials and click "Login."</a:t>
            </a:r>
            <a:endParaRPr lang="en-US" sz="1800" dirty="0"/>
          </a:p>
        </p:txBody>
      </p:sp>
      <p:sp>
        <p:nvSpPr>
          <p:cNvPr id="14" name="User is logged in and the homepage is displayed"/>
          <p:cNvSpPr/>
          <p:nvPr/>
        </p:nvSpPr>
        <p:spPr>
          <a:xfrm>
            <a:off x="10096500" y="4238625"/>
            <a:ext cx="6076950" cy="333375"/>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User is logged in, and the homepage is displayed.</a:t>
            </a:r>
            <a:endParaRPr lang="en-US" sz="1800" dirty="0"/>
          </a:p>
        </p:txBody>
      </p:sp>
      <p:sp>
        <p:nvSpPr>
          <p:cNvPr id="15" name="Create Wishlist"/>
          <p:cNvSpPr/>
          <p:nvPr/>
        </p:nvSpPr>
        <p:spPr>
          <a:xfrm>
            <a:off x="1704975" y="5176838"/>
            <a:ext cx="1600200"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Create Wishlist</a:t>
            </a:r>
            <a:endParaRPr lang="en-US" sz="1800" dirty="0"/>
          </a:p>
        </p:txBody>
      </p:sp>
      <p:sp>
        <p:nvSpPr>
          <p:cNvPr id="16" name="Click Create new list fill out the form and click Create List"/>
          <p:cNvSpPr/>
          <p:nvPr/>
        </p:nvSpPr>
        <p:spPr>
          <a:xfrm>
            <a:off x="4486275" y="4976813"/>
            <a:ext cx="5153025" cy="666750"/>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Click "Create new list," fill out the form, and click "Create List."</a:t>
            </a:r>
            <a:endParaRPr lang="en-US" sz="1800" dirty="0"/>
          </a:p>
        </p:txBody>
      </p:sp>
      <p:sp>
        <p:nvSpPr>
          <p:cNvPr id="17" name="Wishlist is saved to MongoDB and displayed on the users dashboard"/>
          <p:cNvSpPr/>
          <p:nvPr/>
        </p:nvSpPr>
        <p:spPr>
          <a:xfrm>
            <a:off x="10096500" y="4976813"/>
            <a:ext cx="6076950" cy="666750"/>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Wishlist is saved to MongoDB and displayed on the user's dashboard.</a:t>
            </a:r>
            <a:endParaRPr lang="en-US" sz="1800" dirty="0"/>
          </a:p>
        </p:txBody>
      </p:sp>
      <p:sp>
        <p:nvSpPr>
          <p:cNvPr id="18" name="Add wish to wishlist"/>
          <p:cNvSpPr/>
          <p:nvPr/>
        </p:nvSpPr>
        <p:spPr>
          <a:xfrm>
            <a:off x="1704975" y="6081713"/>
            <a:ext cx="2124075"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Add wish to wishlist</a:t>
            </a:r>
            <a:endParaRPr lang="en-US" sz="1800" dirty="0"/>
          </a:p>
        </p:txBody>
      </p:sp>
      <p:sp>
        <p:nvSpPr>
          <p:cNvPr id="19" name="Open a wishlist and click Create new wish Fill in the details and click Add to wishlist"/>
          <p:cNvSpPr/>
          <p:nvPr/>
        </p:nvSpPr>
        <p:spPr>
          <a:xfrm>
            <a:off x="4486275" y="5881688"/>
            <a:ext cx="5153025" cy="666750"/>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Open a wishlist and click "Create new wish." </a:t>
            </a:r>
            <a:br/>
            <a:r>
              <a:rPr lang="en-US" sz="1800" kern="0" spc="-75" dirty="0">
                <a:solidFill>
                  <a:srgbClr val="3E3E3E"/>
                </a:solidFill>
                <a:latin typeface="Helvetica Regular" pitchFamily="34" charset="0"/>
                <a:ea typeface="Helvetica Regular" pitchFamily="34" charset="-122"/>
                <a:cs typeface="Helvetica Regular" pitchFamily="34" charset="-120"/>
              </a:rPr>
              <a:t>Fill in the details and click "Add to wishlist."</a:t>
            </a:r>
            <a:endParaRPr lang="en-US" sz="1800" dirty="0"/>
          </a:p>
        </p:txBody>
      </p:sp>
      <p:sp>
        <p:nvSpPr>
          <p:cNvPr id="20" name="Item is added to the wishlist and stored in MongoDB"/>
          <p:cNvSpPr/>
          <p:nvPr/>
        </p:nvSpPr>
        <p:spPr>
          <a:xfrm>
            <a:off x="10096500" y="6048375"/>
            <a:ext cx="6076950" cy="333375"/>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Item is added to the wishlist and stored in MongoDB.</a:t>
            </a:r>
            <a:endParaRPr lang="en-US" sz="1800" dirty="0"/>
          </a:p>
        </p:txBody>
      </p:sp>
      <p:sp>
        <p:nvSpPr>
          <p:cNvPr id="21" name="Share Wishlist"/>
          <p:cNvSpPr/>
          <p:nvPr/>
        </p:nvSpPr>
        <p:spPr>
          <a:xfrm>
            <a:off x="1704975" y="6986588"/>
            <a:ext cx="1524000"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Share Wishlist</a:t>
            </a:r>
            <a:endParaRPr lang="en-US" sz="1800" dirty="0"/>
          </a:p>
        </p:txBody>
      </p:sp>
      <p:sp>
        <p:nvSpPr>
          <p:cNvPr id="22" name="Click Share your link and enter the link in a browser"/>
          <p:cNvSpPr/>
          <p:nvPr/>
        </p:nvSpPr>
        <p:spPr>
          <a:xfrm>
            <a:off x="4486275" y="6953250"/>
            <a:ext cx="5153025" cy="333375"/>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Click "Share your link" and enter the link in a browser.</a:t>
            </a:r>
            <a:endParaRPr lang="en-US" sz="1800" dirty="0"/>
          </a:p>
        </p:txBody>
      </p:sp>
      <p:sp>
        <p:nvSpPr>
          <p:cNvPr id="23" name="Public view of the users profile is displayed with their wishlists"/>
          <p:cNvSpPr/>
          <p:nvPr/>
        </p:nvSpPr>
        <p:spPr>
          <a:xfrm>
            <a:off x="10096500" y="6953250"/>
            <a:ext cx="6076950" cy="333375"/>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Public view of the user’s profile is displayed with their wishlists.</a:t>
            </a:r>
            <a:endParaRPr lang="en-US" sz="1800" dirty="0"/>
          </a:p>
        </p:txBody>
      </p:sp>
      <p:sp>
        <p:nvSpPr>
          <p:cNvPr id="24" name="Claim a wish"/>
          <p:cNvSpPr/>
          <p:nvPr/>
        </p:nvSpPr>
        <p:spPr>
          <a:xfrm>
            <a:off x="1704975" y="8539163"/>
            <a:ext cx="1352550"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Claim a wish</a:t>
            </a:r>
            <a:endParaRPr lang="en-US" sz="1800" dirty="0"/>
          </a:p>
        </p:txBody>
      </p:sp>
      <p:sp>
        <p:nvSpPr>
          <p:cNvPr id="25" name="Select any wish in a wishlist fill out the claim form and click Claim"/>
          <p:cNvSpPr/>
          <p:nvPr/>
        </p:nvSpPr>
        <p:spPr>
          <a:xfrm>
            <a:off x="4486275" y="8339137"/>
            <a:ext cx="5153025" cy="666750"/>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Select any wish in a wishlist, fill out the claim form, and click “Claim.”</a:t>
            </a:r>
            <a:endParaRPr lang="en-US" sz="1800" dirty="0"/>
          </a:p>
        </p:txBody>
      </p:sp>
      <p:sp>
        <p:nvSpPr>
          <p:cNvPr id="26" name="A confirmation message appears stating Youre fulfiling wishes and the wishs status is updated in MongoDB to reflect that it has been claimed An email notification is sent to the wishlist owner and the person who made the claim informing them that the wish"/>
          <p:cNvSpPr/>
          <p:nvPr/>
        </p:nvSpPr>
        <p:spPr>
          <a:xfrm>
            <a:off x="10096500" y="7743825"/>
            <a:ext cx="6629400" cy="1857375"/>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000000"/>
                </a:solidFill>
                <a:latin typeface="Helvetica Light" pitchFamily="34" charset="0"/>
                <a:ea typeface="Helvetica Light" pitchFamily="34" charset="-122"/>
                <a:cs typeface="Helvetica Light" pitchFamily="34" charset="-120"/>
              </a:rPr>
              <a:t>A confirmation message appears, stating, "You’re fulfiling wishes!”, and the wish's status is updated in MongoDB to reflect that it has been claimed.
An email notification is sent to the wishlist owner, and the person who made the claim, informing them that the wish has been claimed.</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Rectangle 1"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952500"/>
            <a:ext cx="18288000" cy="8382000"/>
          </a:xfrm>
          <a:prstGeom prst="rect">
            <a:avLst/>
          </a:prstGeom>
        </p:spPr>
      </p:pic>
      <p:pic>
        <p:nvPicPr>
          <p:cNvPr id="3" name="Rectangl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2500" y="0"/>
            <a:ext cx="16383000" cy="10287000"/>
          </a:xfrm>
          <a:prstGeom prst="rect">
            <a:avLst/>
          </a:prstGeom>
        </p:spPr>
      </p:pic>
      <p:pic>
        <p:nvPicPr>
          <p:cNvPr id="4" name="table"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76375" y="2209800"/>
            <a:ext cx="15420975" cy="1743075"/>
          </a:xfrm>
          <a:prstGeom prst="rect">
            <a:avLst/>
          </a:prstGeom>
        </p:spPr>
      </p:pic>
      <p:pic>
        <p:nvPicPr>
          <p:cNvPr id="5" name="table"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476375" y="5591175"/>
            <a:ext cx="7515225" cy="3667125"/>
          </a:xfrm>
          <a:prstGeom prst="rect">
            <a:avLst/>
          </a:prstGeom>
        </p:spPr>
      </p:pic>
      <p:pic>
        <p:nvPicPr>
          <p:cNvPr id="6" name="table" descr="preencoded.png"/>
          <p:cNvPicPr>
            <a:picLocks noChangeAspect="1"/>
          </p:cNvPicPr>
          <p:nvPr/>
        </p:nvPicPr>
        <p:blipFill>
          <a:blip r:embed="rId11"/>
          <a:srcRect/>
          <a:stretch/>
        </p:blipFill>
        <p:spPr>
          <a:xfrm>
            <a:off x="9382125" y="5591175"/>
            <a:ext cx="7515225" cy="3009900"/>
          </a:xfrm>
          <a:prstGeom prst="rect">
            <a:avLst/>
          </a:prstGeom>
        </p:spPr>
      </p:pic>
      <p:sp>
        <p:nvSpPr>
          <p:cNvPr id="7" name="Test Cases"/>
          <p:cNvSpPr/>
          <p:nvPr/>
        </p:nvSpPr>
        <p:spPr>
          <a:xfrm>
            <a:off x="1476375" y="1104900"/>
            <a:ext cx="14316075" cy="876300"/>
          </a:xfrm>
          <a:prstGeom prst="rect">
            <a:avLst/>
          </a:prstGeom>
          <a:noFill/>
          <a:ln/>
        </p:spPr>
        <p:txBody>
          <a:bodyPr wrap="square" lIns="0" tIns="0" rIns="0" bIns="0" rtlCol="0" anchor="t"/>
          <a:lstStyle/>
          <a:p>
            <a:pPr marL="0" indent="0" algn="l">
              <a:lnSpc>
                <a:spcPts val="6900"/>
              </a:lnSpc>
              <a:buNone/>
            </a:pPr>
            <a:r>
              <a:rPr lang="en-US" sz="6000" kern="0" spc="-300" dirty="0">
                <a:solidFill>
                  <a:srgbClr val="1A1A1A"/>
                </a:solidFill>
                <a:latin typeface="Helvetica Light" pitchFamily="34" charset="0"/>
                <a:ea typeface="Helvetica Light" pitchFamily="34" charset="-122"/>
                <a:cs typeface="Helvetica Light" pitchFamily="34" charset="-120"/>
              </a:rPr>
              <a:t>Test Cases</a:t>
            </a:r>
            <a:endParaRPr lang="en-US" sz="6000" dirty="0"/>
          </a:p>
        </p:txBody>
      </p:sp>
      <p:sp>
        <p:nvSpPr>
          <p:cNvPr id="8" name="Test Data"/>
          <p:cNvSpPr/>
          <p:nvPr/>
        </p:nvSpPr>
        <p:spPr>
          <a:xfrm>
            <a:off x="1476375" y="4705350"/>
            <a:ext cx="14316075" cy="657225"/>
          </a:xfrm>
          <a:prstGeom prst="rect">
            <a:avLst/>
          </a:prstGeom>
          <a:noFill/>
          <a:ln/>
        </p:spPr>
        <p:txBody>
          <a:bodyPr wrap="square" lIns="0" tIns="0" rIns="0" bIns="0" rtlCol="0" anchor="t"/>
          <a:lstStyle/>
          <a:p>
            <a:pPr marL="0" indent="0" algn="l">
              <a:lnSpc>
                <a:spcPts val="5175"/>
              </a:lnSpc>
              <a:buNone/>
            </a:pPr>
            <a:r>
              <a:rPr lang="en-US" sz="4500" kern="0" spc="-225" dirty="0">
                <a:solidFill>
                  <a:srgbClr val="1A1A1A"/>
                </a:solidFill>
                <a:latin typeface="Helvetica Light" pitchFamily="34" charset="0"/>
                <a:ea typeface="Helvetica Light" pitchFamily="34" charset="-122"/>
                <a:cs typeface="Helvetica Light" pitchFamily="34" charset="-120"/>
              </a:rPr>
              <a:t>Test Data</a:t>
            </a:r>
            <a:endParaRPr lang="en-US" sz="4500" dirty="0"/>
          </a:p>
        </p:txBody>
      </p:sp>
      <p:sp>
        <p:nvSpPr>
          <p:cNvPr id="9" name="name_7"/>
          <p:cNvSpPr/>
          <p:nvPr/>
        </p:nvSpPr>
        <p:spPr>
          <a:xfrm>
            <a:off x="16764000" y="428625"/>
            <a:ext cx="200025" cy="352425"/>
          </a:xfrm>
          <a:prstGeom prst="rect">
            <a:avLst/>
          </a:prstGeom>
          <a:noFill/>
          <a:ln/>
        </p:spPr>
        <p:txBody>
          <a:bodyPr wrap="square" lIns="0" tIns="0" rIns="0" bIns="0" rtlCol="0" anchor="t"/>
          <a:lstStyle/>
          <a:p>
            <a:pPr marL="0" indent="0" algn="l">
              <a:lnSpc>
                <a:spcPts val="2775"/>
              </a:lnSpc>
              <a:spcAft>
                <a:spcPts val="1500"/>
              </a:spcAft>
              <a:buNone/>
            </a:pPr>
            <a:r>
              <a:rPr lang="en-US" sz="2400" kern="0" spc="-75" dirty="0">
                <a:solidFill>
                  <a:srgbClr val="1A1A1A"/>
                </a:solidFill>
                <a:latin typeface="Helvetica Light" pitchFamily="34" charset="0"/>
                <a:ea typeface="Helvetica Light" pitchFamily="34" charset="-122"/>
                <a:cs typeface="Helvetica Light" pitchFamily="34" charset="-120"/>
              </a:rPr>
              <a:t>7</a:t>
            </a:r>
            <a:endParaRPr lang="en-US" sz="2400" dirty="0"/>
          </a:p>
        </p:txBody>
      </p:sp>
      <p:sp>
        <p:nvSpPr>
          <p:cNvPr id="10" name="Action"/>
          <p:cNvSpPr/>
          <p:nvPr/>
        </p:nvSpPr>
        <p:spPr>
          <a:xfrm>
            <a:off x="4486275" y="2466975"/>
            <a:ext cx="876300" cy="323850"/>
          </a:xfrm>
          <a:prstGeom prst="rect">
            <a:avLst/>
          </a:prstGeom>
          <a:noFill/>
          <a:ln/>
        </p:spPr>
        <p:txBody>
          <a:bodyPr wrap="square" lIns="0" tIns="0" rIns="0" bIns="0" rtlCol="0" anchor="ctr"/>
          <a:lstStyle/>
          <a:p>
            <a:pPr marL="0" indent="0" algn="l">
              <a:lnSpc>
                <a:spcPts val="2625"/>
              </a:lnSpc>
              <a:spcAft>
                <a:spcPts val="1500"/>
              </a:spcAft>
              <a:buNone/>
            </a:pPr>
            <a:r>
              <a:rPr lang="en-US" sz="2250" b="1" kern="0" spc="-75" dirty="0">
                <a:solidFill>
                  <a:srgbClr val="3E3E3E"/>
                </a:solidFill>
                <a:latin typeface="Helvetica Bold" pitchFamily="34" charset="0"/>
                <a:ea typeface="Helvetica Bold" pitchFamily="34" charset="-122"/>
                <a:cs typeface="Helvetica Bold" pitchFamily="34" charset="-120"/>
              </a:rPr>
              <a:t>Action</a:t>
            </a:r>
            <a:endParaRPr lang="en-US" sz="2250" dirty="0"/>
          </a:p>
        </p:txBody>
      </p:sp>
      <p:sp>
        <p:nvSpPr>
          <p:cNvPr id="11" name="Expected Result"/>
          <p:cNvSpPr/>
          <p:nvPr/>
        </p:nvSpPr>
        <p:spPr>
          <a:xfrm>
            <a:off x="10096500" y="2466975"/>
            <a:ext cx="2152650" cy="323850"/>
          </a:xfrm>
          <a:prstGeom prst="rect">
            <a:avLst/>
          </a:prstGeom>
          <a:noFill/>
          <a:ln/>
        </p:spPr>
        <p:txBody>
          <a:bodyPr wrap="square" lIns="0" tIns="0" rIns="0" bIns="0" rtlCol="0" anchor="ctr"/>
          <a:lstStyle/>
          <a:p>
            <a:pPr marL="0" indent="0" algn="l">
              <a:lnSpc>
                <a:spcPts val="2625"/>
              </a:lnSpc>
              <a:spcAft>
                <a:spcPts val="1500"/>
              </a:spcAft>
              <a:buNone/>
            </a:pPr>
            <a:r>
              <a:rPr lang="en-US" sz="2250" b="1" kern="0" spc="-75" dirty="0">
                <a:solidFill>
                  <a:srgbClr val="3E3E3E"/>
                </a:solidFill>
                <a:latin typeface="Helvetica Bold" pitchFamily="34" charset="0"/>
                <a:ea typeface="Helvetica Bold" pitchFamily="34" charset="-122"/>
                <a:cs typeface="Helvetica Bold" pitchFamily="34" charset="-120"/>
              </a:rPr>
              <a:t>Expected Result</a:t>
            </a:r>
            <a:endParaRPr lang="en-US" sz="2250" dirty="0"/>
          </a:p>
        </p:txBody>
      </p:sp>
      <p:sp>
        <p:nvSpPr>
          <p:cNvPr id="12" name="See claimed wishes"/>
          <p:cNvSpPr/>
          <p:nvPr/>
        </p:nvSpPr>
        <p:spPr>
          <a:xfrm>
            <a:off x="1657350" y="3367088"/>
            <a:ext cx="2085975"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See claimed wishes</a:t>
            </a:r>
            <a:endParaRPr lang="en-US" sz="1800" dirty="0"/>
          </a:p>
        </p:txBody>
      </p:sp>
      <p:sp>
        <p:nvSpPr>
          <p:cNvPr id="13" name="Go back to the users profile to see what wishes are available"/>
          <p:cNvSpPr/>
          <p:nvPr/>
        </p:nvSpPr>
        <p:spPr>
          <a:xfrm>
            <a:off x="4486275" y="3167063"/>
            <a:ext cx="5153025" cy="666750"/>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3E3E3E"/>
                </a:solidFill>
                <a:latin typeface="Helvetica Regular" pitchFamily="34" charset="0"/>
                <a:ea typeface="Helvetica Regular" pitchFamily="34" charset="-122"/>
                <a:cs typeface="Helvetica Regular" pitchFamily="34" charset="-120"/>
              </a:rPr>
              <a:t>Go back to the user’s profile to see what wishes are available.</a:t>
            </a:r>
            <a:endParaRPr lang="en-US" sz="1800" dirty="0"/>
          </a:p>
        </p:txBody>
      </p:sp>
      <p:sp>
        <p:nvSpPr>
          <p:cNvPr id="14" name="The wish is marked as Claimed in the wishlist preventing other users from claiming the same wish"/>
          <p:cNvSpPr/>
          <p:nvPr/>
        </p:nvSpPr>
        <p:spPr>
          <a:xfrm>
            <a:off x="10096500" y="3167063"/>
            <a:ext cx="6076950" cy="666750"/>
          </a:xfrm>
          <a:prstGeom prst="rect">
            <a:avLst/>
          </a:prstGeom>
          <a:noFill/>
          <a:ln/>
        </p:spPr>
        <p:txBody>
          <a:bodyPr wrap="square" lIns="0" tIns="0" rIns="0" bIns="0" rtlCol="0" anchor="t"/>
          <a:lstStyle/>
          <a:p>
            <a:pPr marL="0" indent="0" algn="l">
              <a:lnSpc>
                <a:spcPts val="2625"/>
              </a:lnSpc>
              <a:spcAft>
                <a:spcPts val="1500"/>
              </a:spcAft>
              <a:buNone/>
            </a:pPr>
            <a:r>
              <a:rPr lang="en-US" sz="1800" kern="0" spc="-75" dirty="0">
                <a:solidFill>
                  <a:srgbClr val="000000"/>
                </a:solidFill>
                <a:latin typeface="Helvetica Regular" pitchFamily="34" charset="0"/>
                <a:ea typeface="Helvetica Regular" pitchFamily="34" charset="-122"/>
                <a:cs typeface="Helvetica Regular" pitchFamily="34" charset="-120"/>
              </a:rPr>
              <a:t>The wish is marked as "Claimed" in the wishlist, preventing other users from claiming the same wish.</a:t>
            </a:r>
            <a:endParaRPr lang="en-US" sz="1800" dirty="0"/>
          </a:p>
        </p:txBody>
      </p:sp>
      <p:sp>
        <p:nvSpPr>
          <p:cNvPr id="15" name="Data"/>
          <p:cNvSpPr/>
          <p:nvPr/>
        </p:nvSpPr>
        <p:spPr>
          <a:xfrm>
            <a:off x="4181475" y="5848350"/>
            <a:ext cx="619125" cy="323850"/>
          </a:xfrm>
          <a:prstGeom prst="rect">
            <a:avLst/>
          </a:prstGeom>
          <a:noFill/>
          <a:ln/>
        </p:spPr>
        <p:txBody>
          <a:bodyPr wrap="square" lIns="0" tIns="0" rIns="0" bIns="0" rtlCol="0" anchor="ctr"/>
          <a:lstStyle/>
          <a:p>
            <a:pPr marL="0" indent="0" algn="l">
              <a:lnSpc>
                <a:spcPts val="2625"/>
              </a:lnSpc>
              <a:spcAft>
                <a:spcPts val="1500"/>
              </a:spcAft>
              <a:buNone/>
            </a:pPr>
            <a:r>
              <a:rPr lang="en-US" sz="2250" b="1" kern="0" spc="-75" dirty="0">
                <a:solidFill>
                  <a:srgbClr val="3E3E3E"/>
                </a:solidFill>
                <a:latin typeface="Helvetica Bold" pitchFamily="34" charset="0"/>
                <a:ea typeface="Helvetica Bold" pitchFamily="34" charset="-122"/>
                <a:cs typeface="Helvetica Bold" pitchFamily="34" charset="-120"/>
              </a:rPr>
              <a:t>Data</a:t>
            </a:r>
            <a:endParaRPr lang="en-US" sz="2250" dirty="0"/>
          </a:p>
        </p:txBody>
      </p:sp>
      <p:sp>
        <p:nvSpPr>
          <p:cNvPr id="16" name="Registration  Login"/>
          <p:cNvSpPr/>
          <p:nvPr/>
        </p:nvSpPr>
        <p:spPr>
          <a:xfrm>
            <a:off x="1704975" y="6696075"/>
            <a:ext cx="2181225"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Registration &amp; Login</a:t>
            </a:r>
            <a:endParaRPr lang="en-US" sz="1800" dirty="0"/>
          </a:p>
        </p:txBody>
      </p:sp>
      <p:sp>
        <p:nvSpPr>
          <p:cNvPr id="17" name="Name Jane Username jane Email Address jane-wishlinxmaildropcc Password password Go to maildropcc to view the mailbox"/>
          <p:cNvSpPr/>
          <p:nvPr/>
        </p:nvSpPr>
        <p:spPr>
          <a:xfrm>
            <a:off x="4181475" y="6696075"/>
            <a:ext cx="4591050" cy="2381250"/>
          </a:xfrm>
          <a:prstGeom prst="rect">
            <a:avLst/>
          </a:prstGeom>
          <a:noFill/>
          <a:ln/>
        </p:spPr>
        <p:txBody>
          <a:bodyPr wrap="square" lIns="0" tIns="0" rIns="0" bIns="0" rtlCol="0" anchor="t"/>
          <a:lstStyle/>
          <a:p>
            <a:pPr marL="0" indent="0" algn="l">
              <a:lnSpc>
                <a:spcPts val="2625"/>
              </a:lnSpc>
              <a:spcAft>
                <a:spcPts val="600"/>
              </a:spcAft>
              <a:buNone/>
            </a:pPr>
            <a:r>
              <a:rPr lang="en-US" sz="1800" b="1" kern="0" spc="-75" dirty="0">
                <a:solidFill>
                  <a:srgbClr val="3E3E3E"/>
                </a:solidFill>
                <a:latin typeface="Helvetica Bold" pitchFamily="34" charset="0"/>
                <a:ea typeface="Helvetica Bold" pitchFamily="34" charset="-122"/>
                <a:cs typeface="Helvetica Bold" pitchFamily="34" charset="-120"/>
              </a:rPr>
              <a:t>Name:</a:t>
            </a:r>
            <a:r>
              <a:rPr lang="en-US" sz="1800" kern="0" spc="-75" dirty="0">
                <a:solidFill>
                  <a:srgbClr val="3E3E3E"/>
                </a:solidFill>
                <a:latin typeface="Helvetica Regular" pitchFamily="34" charset="0"/>
                <a:ea typeface="Helvetica Regular" pitchFamily="34" charset="-122"/>
                <a:cs typeface="Helvetica Regular" pitchFamily="34" charset="-120"/>
              </a:rPr>
              <a:t> Jane
</a:t>
            </a:r>
            <a:r>
              <a:rPr lang="en-US" sz="1800" b="1" kern="0" spc="-75" dirty="0">
                <a:solidFill>
                  <a:srgbClr val="3E3E3E"/>
                </a:solidFill>
                <a:latin typeface="Helvetica Bold" pitchFamily="34" charset="0"/>
                <a:ea typeface="Helvetica Bold" pitchFamily="34" charset="-122"/>
                <a:cs typeface="Helvetica Bold" pitchFamily="34" charset="-120"/>
              </a:rPr>
              <a:t>Username:</a:t>
            </a:r>
            <a:r>
              <a:rPr lang="en-US" sz="1800" kern="0" spc="-75" dirty="0">
                <a:solidFill>
                  <a:srgbClr val="3E3E3E"/>
                </a:solidFill>
                <a:latin typeface="Helvetica Regular" pitchFamily="34" charset="0"/>
                <a:ea typeface="Helvetica Regular" pitchFamily="34" charset="-122"/>
                <a:cs typeface="Helvetica Regular" pitchFamily="34" charset="-120"/>
              </a:rPr>
              <a:t> jane
</a:t>
            </a:r>
            <a:r>
              <a:rPr lang="en-US" sz="1800" b="1" kern="0" spc="-75" dirty="0">
                <a:solidFill>
                  <a:srgbClr val="3E3E3E"/>
                </a:solidFill>
                <a:latin typeface="Helvetica Bold" pitchFamily="34" charset="0"/>
                <a:ea typeface="Helvetica Bold" pitchFamily="34" charset="-122"/>
                <a:cs typeface="Helvetica Bold" pitchFamily="34" charset="-120"/>
              </a:rPr>
              <a:t>Email Address:</a:t>
            </a:r>
            <a:r>
              <a:rPr lang="en-US" sz="1800" kern="0" spc="-75" dirty="0">
                <a:solidFill>
                  <a:srgbClr val="3E3E3E"/>
                </a:solidFill>
                <a:latin typeface="Helvetica Regular" pitchFamily="34" charset="0"/>
                <a:ea typeface="Helvetica Regular" pitchFamily="34" charset="-122"/>
                <a:cs typeface="Helvetica Regular" pitchFamily="34" charset="-120"/>
              </a:rPr>
              <a:t> jane-wishlinx@maildrop.cc
</a:t>
            </a:r>
            <a:r>
              <a:rPr lang="en-US" sz="1800" b="1" kern="0" spc="-75" dirty="0">
                <a:solidFill>
                  <a:srgbClr val="3E3E3E"/>
                </a:solidFill>
                <a:latin typeface="Helvetica Bold" pitchFamily="34" charset="0"/>
                <a:ea typeface="Helvetica Bold" pitchFamily="34" charset="-122"/>
                <a:cs typeface="Helvetica Bold" pitchFamily="34" charset="-120"/>
              </a:rPr>
              <a:t>Password:</a:t>
            </a:r>
            <a:r>
              <a:rPr lang="en-US" sz="1800" kern="0" spc="-75" dirty="0">
                <a:solidFill>
                  <a:srgbClr val="3E3E3E"/>
                </a:solidFill>
                <a:latin typeface="Helvetica Regular" pitchFamily="34" charset="0"/>
                <a:ea typeface="Helvetica Regular" pitchFamily="34" charset="-122"/>
                <a:cs typeface="Helvetica Regular" pitchFamily="34" charset="-120"/>
              </a:rPr>
              <a:t> password
Go to </a:t>
            </a:r>
            <a:r>
              <a:rPr lang="en-US" sz="1800" b="1" u="sng" kern="0" spc="-75" dirty="0">
                <a:solidFill>
                  <a:srgbClr val="3A65FF"/>
                </a:solidFill>
                <a:latin typeface="Helvetica Bold" pitchFamily="34" charset="0"/>
                <a:ea typeface="Helvetica Bold" pitchFamily="34" charset="-122"/>
                <a:cs typeface="Helvetica Bold" pitchFamily="34" charset="-120"/>
                <a:hlinkClick r:id="rId12">
                  <a:extLst>
                    <a:ext uri="{A12FA001-AC4F-418D-AE19-62706E023703}">
                      <ahyp:hlinkClr xmlns:ahyp="http://schemas.microsoft.com/office/drawing/2018/hyperlinkcolor" val="tx"/>
                    </a:ext>
                  </a:extLst>
                </a:hlinkClick>
              </a:rPr>
              <a:t>m</a:t>
            </a:r>
            <a:r>
              <a:rPr lang="en-US" sz="1800" b="1" u="sng" kern="0" spc="-75" dirty="0">
                <a:solidFill>
                  <a:srgbClr val="3A65FF"/>
                </a:solidFill>
                <a:latin typeface="Helvetica Bold" pitchFamily="34" charset="0"/>
                <a:ea typeface="Helvetica Bold" pitchFamily="34" charset="-122"/>
                <a:cs typeface="Helvetica Bold" pitchFamily="34" charset="-120"/>
                <a:hlinkClick r:id="rId12">
                  <a:extLst>
                    <a:ext uri="{A12FA001-AC4F-418D-AE19-62706E023703}">
                      <ahyp:hlinkClr xmlns:ahyp="http://schemas.microsoft.com/office/drawing/2018/hyperlinkcolor" val="tx"/>
                    </a:ext>
                  </a:extLst>
                </a:hlinkClick>
              </a:rPr>
              <a:t>a</a:t>
            </a:r>
            <a:r>
              <a:rPr lang="en-US" sz="1800" b="1" u="sng" kern="0" spc="-75" dirty="0">
                <a:solidFill>
                  <a:srgbClr val="3A65FF"/>
                </a:solidFill>
                <a:latin typeface="Helvetica Bold" pitchFamily="34" charset="0"/>
                <a:ea typeface="Helvetica Bold" pitchFamily="34" charset="-122"/>
                <a:cs typeface="Helvetica Bold" pitchFamily="34" charset="-120"/>
                <a:hlinkClick r:id="rId12">
                  <a:extLst>
                    <a:ext uri="{A12FA001-AC4F-418D-AE19-62706E023703}">
                      <ahyp:hlinkClr xmlns:ahyp="http://schemas.microsoft.com/office/drawing/2018/hyperlinkcolor" val="tx"/>
                    </a:ext>
                  </a:extLst>
                </a:hlinkClick>
              </a:rPr>
              <a:t>i</a:t>
            </a:r>
            <a:r>
              <a:rPr lang="en-US" sz="1800" b="1" u="sng" kern="0" spc="-75" dirty="0">
                <a:solidFill>
                  <a:srgbClr val="3A65FF"/>
                </a:solidFill>
                <a:latin typeface="Helvetica Bold" pitchFamily="34" charset="0"/>
                <a:ea typeface="Helvetica Bold" pitchFamily="34" charset="-122"/>
                <a:cs typeface="Helvetica Bold" pitchFamily="34" charset="-120"/>
                <a:hlinkClick r:id="rId12">
                  <a:extLst>
                    <a:ext uri="{A12FA001-AC4F-418D-AE19-62706E023703}">
                      <ahyp:hlinkClr xmlns:ahyp="http://schemas.microsoft.com/office/drawing/2018/hyperlinkcolor" val="tx"/>
                    </a:ext>
                  </a:extLst>
                </a:hlinkClick>
              </a:rPr>
              <a:t>l</a:t>
            </a:r>
            <a:r>
              <a:rPr lang="en-US" sz="1800" b="1" u="sng" kern="0" spc="-75" dirty="0">
                <a:solidFill>
                  <a:srgbClr val="3A65FF"/>
                </a:solidFill>
                <a:latin typeface="Helvetica Bold" pitchFamily="34" charset="0"/>
                <a:ea typeface="Helvetica Bold" pitchFamily="34" charset="-122"/>
                <a:cs typeface="Helvetica Bold" pitchFamily="34" charset="-120"/>
                <a:hlinkClick r:id="rId12">
                  <a:extLst>
                    <a:ext uri="{A12FA001-AC4F-418D-AE19-62706E023703}">
                      <ahyp:hlinkClr xmlns:ahyp="http://schemas.microsoft.com/office/drawing/2018/hyperlinkcolor" val="tx"/>
                    </a:ext>
                  </a:extLst>
                </a:hlinkClick>
              </a:rPr>
              <a:t>d</a:t>
            </a:r>
            <a:r>
              <a:rPr lang="en-US" sz="1800" b="1" u="sng" kern="0" spc="-75" dirty="0">
                <a:solidFill>
                  <a:srgbClr val="3A65FF"/>
                </a:solidFill>
                <a:latin typeface="Helvetica Bold" pitchFamily="34" charset="0"/>
                <a:ea typeface="Helvetica Bold" pitchFamily="34" charset="-122"/>
                <a:cs typeface="Helvetica Bold" pitchFamily="34" charset="-120"/>
                <a:hlinkClick r:id="rId12">
                  <a:extLst>
                    <a:ext uri="{A12FA001-AC4F-418D-AE19-62706E023703}">
                      <ahyp:hlinkClr xmlns:ahyp="http://schemas.microsoft.com/office/drawing/2018/hyperlinkcolor" val="tx"/>
                    </a:ext>
                  </a:extLst>
                </a:hlinkClick>
              </a:rPr>
              <a:t>r</a:t>
            </a:r>
            <a:r>
              <a:rPr lang="en-US" sz="1800" b="1" u="sng" kern="0" spc="-75" dirty="0">
                <a:solidFill>
                  <a:srgbClr val="3A65FF"/>
                </a:solidFill>
                <a:latin typeface="Helvetica Bold" pitchFamily="34" charset="0"/>
                <a:ea typeface="Helvetica Bold" pitchFamily="34" charset="-122"/>
                <a:cs typeface="Helvetica Bold" pitchFamily="34" charset="-120"/>
                <a:hlinkClick r:id="rId12">
                  <a:extLst>
                    <a:ext uri="{A12FA001-AC4F-418D-AE19-62706E023703}">
                      <ahyp:hlinkClr xmlns:ahyp="http://schemas.microsoft.com/office/drawing/2018/hyperlinkcolor" val="tx"/>
                    </a:ext>
                  </a:extLst>
                </a:hlinkClick>
              </a:rPr>
              <a:t>o</a:t>
            </a:r>
            <a:r>
              <a:rPr lang="en-US" sz="1800" b="1" u="sng" kern="0" spc="-75" dirty="0">
                <a:solidFill>
                  <a:srgbClr val="3A65FF"/>
                </a:solidFill>
                <a:latin typeface="Helvetica Bold" pitchFamily="34" charset="0"/>
                <a:ea typeface="Helvetica Bold" pitchFamily="34" charset="-122"/>
                <a:cs typeface="Helvetica Bold" pitchFamily="34" charset="-120"/>
                <a:hlinkClick r:id="rId12">
                  <a:extLst>
                    <a:ext uri="{A12FA001-AC4F-418D-AE19-62706E023703}">
                      <ahyp:hlinkClr xmlns:ahyp="http://schemas.microsoft.com/office/drawing/2018/hyperlinkcolor" val="tx"/>
                    </a:ext>
                  </a:extLst>
                </a:hlinkClick>
              </a:rPr>
              <a:t>p</a:t>
            </a:r>
            <a:r>
              <a:rPr lang="en-US" sz="1800" b="1" u="sng" kern="0" spc="-75" dirty="0">
                <a:solidFill>
                  <a:srgbClr val="3A65FF"/>
                </a:solidFill>
                <a:latin typeface="Helvetica Bold" pitchFamily="34" charset="0"/>
                <a:ea typeface="Helvetica Bold" pitchFamily="34" charset="-122"/>
                <a:cs typeface="Helvetica Bold" pitchFamily="34" charset="-120"/>
                <a:hlinkClick r:id="rId12">
                  <a:extLst>
                    <a:ext uri="{A12FA001-AC4F-418D-AE19-62706E023703}">
                      <ahyp:hlinkClr xmlns:ahyp="http://schemas.microsoft.com/office/drawing/2018/hyperlinkcolor" val="tx"/>
                    </a:ext>
                  </a:extLst>
                </a:hlinkClick>
              </a:rPr>
              <a:t>.</a:t>
            </a:r>
            <a:r>
              <a:rPr lang="en-US" sz="1800" b="1" u="sng" kern="0" spc="-75" dirty="0">
                <a:solidFill>
                  <a:srgbClr val="3A65FF"/>
                </a:solidFill>
                <a:latin typeface="Helvetica Bold" pitchFamily="34" charset="0"/>
                <a:ea typeface="Helvetica Bold" pitchFamily="34" charset="-122"/>
                <a:cs typeface="Helvetica Bold" pitchFamily="34" charset="-120"/>
                <a:hlinkClick r:id="rId12">
                  <a:extLst>
                    <a:ext uri="{A12FA001-AC4F-418D-AE19-62706E023703}">
                      <ahyp:hlinkClr xmlns:ahyp="http://schemas.microsoft.com/office/drawing/2018/hyperlinkcolor" val="tx"/>
                    </a:ext>
                  </a:extLst>
                </a:hlinkClick>
              </a:rPr>
              <a:t>c</a:t>
            </a:r>
            <a:r>
              <a:rPr lang="en-US" sz="1800" b="1" u="sng" kern="0" spc="-75" dirty="0">
                <a:solidFill>
                  <a:srgbClr val="3A65FF"/>
                </a:solidFill>
                <a:latin typeface="Helvetica Bold" pitchFamily="34" charset="0"/>
                <a:ea typeface="Helvetica Bold" pitchFamily="34" charset="-122"/>
                <a:cs typeface="Helvetica Bold" pitchFamily="34" charset="-120"/>
                <a:hlinkClick r:id="rId12">
                  <a:extLst>
                    <a:ext uri="{A12FA001-AC4F-418D-AE19-62706E023703}">
                      <ahyp:hlinkClr xmlns:ahyp="http://schemas.microsoft.com/office/drawing/2018/hyperlinkcolor" val="tx"/>
                    </a:ext>
                  </a:extLst>
                </a:hlinkClick>
              </a:rPr>
              <a:t>c</a:t>
            </a:r>
            <a:r>
              <a:rPr lang="en-US" sz="1800" kern="0" spc="-75" dirty="0">
                <a:solidFill>
                  <a:srgbClr val="3E3E3E"/>
                </a:solidFill>
                <a:latin typeface="Helvetica Regular" pitchFamily="34" charset="0"/>
                <a:ea typeface="Helvetica Regular" pitchFamily="34" charset="-122"/>
                <a:cs typeface="Helvetica Regular" pitchFamily="34" charset="-120"/>
              </a:rPr>
              <a:t> to view the mailbox</a:t>
            </a:r>
            <a:endParaRPr lang="en-US" sz="1800" dirty="0"/>
          </a:p>
        </p:txBody>
      </p:sp>
      <p:sp>
        <p:nvSpPr>
          <p:cNvPr id="18" name="Data"/>
          <p:cNvSpPr/>
          <p:nvPr/>
        </p:nvSpPr>
        <p:spPr>
          <a:xfrm>
            <a:off x="12087225" y="5848350"/>
            <a:ext cx="619125" cy="323850"/>
          </a:xfrm>
          <a:prstGeom prst="rect">
            <a:avLst/>
          </a:prstGeom>
          <a:noFill/>
          <a:ln/>
        </p:spPr>
        <p:txBody>
          <a:bodyPr wrap="square" lIns="0" tIns="0" rIns="0" bIns="0" rtlCol="0" anchor="ctr"/>
          <a:lstStyle/>
          <a:p>
            <a:pPr marL="0" indent="0" algn="l">
              <a:lnSpc>
                <a:spcPts val="2625"/>
              </a:lnSpc>
              <a:spcAft>
                <a:spcPts val="1500"/>
              </a:spcAft>
              <a:buNone/>
            </a:pPr>
            <a:r>
              <a:rPr lang="en-US" sz="2250" b="1" kern="0" spc="-75" dirty="0">
                <a:solidFill>
                  <a:srgbClr val="3E3E3E"/>
                </a:solidFill>
                <a:latin typeface="Helvetica Bold" pitchFamily="34" charset="0"/>
                <a:ea typeface="Helvetica Bold" pitchFamily="34" charset="-122"/>
                <a:cs typeface="Helvetica Bold" pitchFamily="34" charset="-120"/>
              </a:rPr>
              <a:t>Data</a:t>
            </a:r>
            <a:endParaRPr lang="en-US" sz="2250" dirty="0"/>
          </a:p>
        </p:txBody>
      </p:sp>
      <p:sp>
        <p:nvSpPr>
          <p:cNvPr id="19" name="Create Wishlist"/>
          <p:cNvSpPr/>
          <p:nvPr/>
        </p:nvSpPr>
        <p:spPr>
          <a:xfrm>
            <a:off x="9610725" y="6696075"/>
            <a:ext cx="1600200"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Create Wishlist</a:t>
            </a:r>
            <a:endParaRPr lang="en-US" sz="1800" dirty="0"/>
          </a:p>
        </p:txBody>
      </p:sp>
      <p:sp>
        <p:nvSpPr>
          <p:cNvPr id="20" name="Title Janes 30th Birthday Description All Jane wants and more Category Birthday Expiry Date 21-09-2025"/>
          <p:cNvSpPr/>
          <p:nvPr/>
        </p:nvSpPr>
        <p:spPr>
          <a:xfrm>
            <a:off x="12087225" y="6696075"/>
            <a:ext cx="4514850" cy="1562100"/>
          </a:xfrm>
          <a:prstGeom prst="rect">
            <a:avLst/>
          </a:prstGeom>
          <a:noFill/>
          <a:ln/>
        </p:spPr>
        <p:txBody>
          <a:bodyPr wrap="square" lIns="0" tIns="0" rIns="0" bIns="0" rtlCol="0" anchor="t"/>
          <a:lstStyle/>
          <a:p>
            <a:pPr marL="0" indent="0" algn="l">
              <a:lnSpc>
                <a:spcPts val="2625"/>
              </a:lnSpc>
              <a:spcAft>
                <a:spcPts val="600"/>
              </a:spcAft>
              <a:buNone/>
            </a:pPr>
            <a:r>
              <a:rPr lang="en-US" sz="1800" b="1" kern="0" spc="-75" dirty="0">
                <a:solidFill>
                  <a:srgbClr val="3E3E3E"/>
                </a:solidFill>
                <a:latin typeface="Helvetica Bold" pitchFamily="34" charset="0"/>
                <a:ea typeface="Helvetica Bold" pitchFamily="34" charset="-122"/>
                <a:cs typeface="Helvetica Bold" pitchFamily="34" charset="-120"/>
              </a:rPr>
              <a:t>Title:</a:t>
            </a:r>
            <a:r>
              <a:rPr lang="en-US" sz="1800" kern="0" spc="-75" dirty="0">
                <a:solidFill>
                  <a:srgbClr val="3E3E3E"/>
                </a:solidFill>
                <a:latin typeface="Helvetica Regular" pitchFamily="34" charset="0"/>
                <a:ea typeface="Helvetica Regular" pitchFamily="34" charset="-122"/>
                <a:cs typeface="Helvetica Regular" pitchFamily="34" charset="-120"/>
              </a:rPr>
              <a:t> Jane’s 30th Birthday
</a:t>
            </a:r>
            <a:r>
              <a:rPr lang="en-US" sz="1800" b="1" kern="0" spc="-75" dirty="0">
                <a:solidFill>
                  <a:srgbClr val="3E3E3E"/>
                </a:solidFill>
                <a:latin typeface="Helvetica Bold" pitchFamily="34" charset="0"/>
                <a:ea typeface="Helvetica Bold" pitchFamily="34" charset="-122"/>
                <a:cs typeface="Helvetica Bold" pitchFamily="34" charset="-120"/>
              </a:rPr>
              <a:t>Description:</a:t>
            </a:r>
            <a:r>
              <a:rPr lang="en-US" sz="1800" kern="0" spc="-75" dirty="0">
                <a:solidFill>
                  <a:srgbClr val="3E3E3E"/>
                </a:solidFill>
                <a:latin typeface="Helvetica Regular" pitchFamily="34" charset="0"/>
                <a:ea typeface="Helvetica Regular" pitchFamily="34" charset="-122"/>
                <a:cs typeface="Helvetica Regular" pitchFamily="34" charset="-120"/>
              </a:rPr>
              <a:t> All Jane wants and more...
</a:t>
            </a:r>
            <a:r>
              <a:rPr lang="en-US" sz="1800" b="1" kern="0" spc="-75" dirty="0">
                <a:solidFill>
                  <a:srgbClr val="3E3E3E"/>
                </a:solidFill>
                <a:latin typeface="Helvetica Bold" pitchFamily="34" charset="0"/>
                <a:ea typeface="Helvetica Bold" pitchFamily="34" charset="-122"/>
                <a:cs typeface="Helvetica Bold" pitchFamily="34" charset="-120"/>
              </a:rPr>
              <a:t>Category:</a:t>
            </a:r>
            <a:r>
              <a:rPr lang="en-US" sz="1800" kern="0" spc="-75" dirty="0">
                <a:solidFill>
                  <a:srgbClr val="3E3E3E"/>
                </a:solidFill>
                <a:latin typeface="Helvetica Regular" pitchFamily="34" charset="0"/>
                <a:ea typeface="Helvetica Regular" pitchFamily="34" charset="-122"/>
                <a:cs typeface="Helvetica Regular" pitchFamily="34" charset="-120"/>
              </a:rPr>
              <a:t> Birthday
</a:t>
            </a:r>
            <a:r>
              <a:rPr lang="en-US" sz="1800" b="1" kern="0" spc="-75" dirty="0">
                <a:solidFill>
                  <a:srgbClr val="3E3E3E"/>
                </a:solidFill>
                <a:latin typeface="Helvetica Bold" pitchFamily="34" charset="0"/>
                <a:ea typeface="Helvetica Bold" pitchFamily="34" charset="-122"/>
                <a:cs typeface="Helvetica Bold" pitchFamily="34" charset="-120"/>
              </a:rPr>
              <a:t>Expiry Date:</a:t>
            </a:r>
            <a:r>
              <a:rPr lang="en-US" sz="1800" kern="0" spc="-75" dirty="0">
                <a:solidFill>
                  <a:srgbClr val="3E3E3E"/>
                </a:solidFill>
                <a:latin typeface="Helvetica Regular" pitchFamily="34" charset="0"/>
                <a:ea typeface="Helvetica Regular" pitchFamily="34" charset="-122"/>
                <a:cs typeface="Helvetica Regular" pitchFamily="34" charset="-120"/>
              </a:rPr>
              <a:t> 21-09-2025</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Rectangle 1"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952500"/>
            <a:ext cx="18288000" cy="8382000"/>
          </a:xfrm>
          <a:prstGeom prst="rect">
            <a:avLst/>
          </a:prstGeom>
        </p:spPr>
      </p:pic>
      <p:pic>
        <p:nvPicPr>
          <p:cNvPr id="3" name="Rectangl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52500" y="0"/>
            <a:ext cx="16383000" cy="10287000"/>
          </a:xfrm>
          <a:prstGeom prst="rect">
            <a:avLst/>
          </a:prstGeom>
        </p:spPr>
      </p:pic>
      <p:pic>
        <p:nvPicPr>
          <p:cNvPr id="4" name="table" descr="preencoded.png"/>
          <p:cNvPicPr>
            <a:picLocks noChangeAspect="1"/>
          </p:cNvPicPr>
          <p:nvPr/>
        </p:nvPicPr>
        <p:blipFill>
          <a:blip r:embed="rId7"/>
          <a:srcRect/>
          <a:stretch/>
        </p:blipFill>
        <p:spPr>
          <a:xfrm>
            <a:off x="1476375" y="2209800"/>
            <a:ext cx="7515225" cy="4333875"/>
          </a:xfrm>
          <a:prstGeom prst="rect">
            <a:avLst/>
          </a:prstGeom>
        </p:spPr>
      </p:pic>
      <p:pic>
        <p:nvPicPr>
          <p:cNvPr id="5" name="table" descr="preencoded.png"/>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334500" y="2209800"/>
            <a:ext cx="7515225" cy="3667125"/>
          </a:xfrm>
          <a:prstGeom prst="rect">
            <a:avLst/>
          </a:prstGeom>
        </p:spPr>
      </p:pic>
      <p:sp>
        <p:nvSpPr>
          <p:cNvPr id="6" name="Test Data"/>
          <p:cNvSpPr/>
          <p:nvPr/>
        </p:nvSpPr>
        <p:spPr>
          <a:xfrm>
            <a:off x="1476375" y="1104900"/>
            <a:ext cx="14316075" cy="876300"/>
          </a:xfrm>
          <a:prstGeom prst="rect">
            <a:avLst/>
          </a:prstGeom>
          <a:noFill/>
          <a:ln/>
        </p:spPr>
        <p:txBody>
          <a:bodyPr wrap="square" lIns="0" tIns="0" rIns="0" bIns="0" rtlCol="0" anchor="t"/>
          <a:lstStyle/>
          <a:p>
            <a:pPr marL="0" indent="0" algn="l">
              <a:lnSpc>
                <a:spcPts val="6900"/>
              </a:lnSpc>
              <a:buNone/>
            </a:pPr>
            <a:r>
              <a:rPr lang="en-US" sz="6000" kern="0" spc="-300" dirty="0">
                <a:solidFill>
                  <a:srgbClr val="1A1A1A"/>
                </a:solidFill>
                <a:latin typeface="Helvetica Light" pitchFamily="34" charset="0"/>
                <a:ea typeface="Helvetica Light" pitchFamily="34" charset="-122"/>
                <a:cs typeface="Helvetica Light" pitchFamily="34" charset="-120"/>
              </a:rPr>
              <a:t>Test Data</a:t>
            </a:r>
            <a:endParaRPr lang="en-US" sz="6000" dirty="0"/>
          </a:p>
        </p:txBody>
      </p:sp>
      <p:sp>
        <p:nvSpPr>
          <p:cNvPr id="7" name="name_8"/>
          <p:cNvSpPr/>
          <p:nvPr/>
        </p:nvSpPr>
        <p:spPr>
          <a:xfrm>
            <a:off x="16764000" y="428625"/>
            <a:ext cx="200025" cy="352425"/>
          </a:xfrm>
          <a:prstGeom prst="rect">
            <a:avLst/>
          </a:prstGeom>
          <a:noFill/>
          <a:ln/>
        </p:spPr>
        <p:txBody>
          <a:bodyPr wrap="square" lIns="0" tIns="0" rIns="0" bIns="0" rtlCol="0" anchor="t"/>
          <a:lstStyle/>
          <a:p>
            <a:pPr marL="0" indent="0" algn="l">
              <a:lnSpc>
                <a:spcPts val="2775"/>
              </a:lnSpc>
              <a:spcAft>
                <a:spcPts val="1500"/>
              </a:spcAft>
              <a:buNone/>
            </a:pPr>
            <a:r>
              <a:rPr lang="en-US" sz="2400" kern="0" spc="-75" dirty="0">
                <a:solidFill>
                  <a:srgbClr val="1A1A1A"/>
                </a:solidFill>
                <a:latin typeface="Helvetica Light" pitchFamily="34" charset="0"/>
                <a:ea typeface="Helvetica Light" pitchFamily="34" charset="-122"/>
                <a:cs typeface="Helvetica Light" pitchFamily="34" charset="-120"/>
              </a:rPr>
              <a:t>8</a:t>
            </a:r>
            <a:endParaRPr lang="en-US" sz="2400" dirty="0"/>
          </a:p>
        </p:txBody>
      </p:sp>
      <p:sp>
        <p:nvSpPr>
          <p:cNvPr id="8" name="Data"/>
          <p:cNvSpPr/>
          <p:nvPr/>
        </p:nvSpPr>
        <p:spPr>
          <a:xfrm>
            <a:off x="4181475" y="2466975"/>
            <a:ext cx="619125" cy="323850"/>
          </a:xfrm>
          <a:prstGeom prst="rect">
            <a:avLst/>
          </a:prstGeom>
          <a:noFill/>
          <a:ln/>
        </p:spPr>
        <p:txBody>
          <a:bodyPr wrap="square" lIns="0" tIns="0" rIns="0" bIns="0" rtlCol="0" anchor="ctr"/>
          <a:lstStyle/>
          <a:p>
            <a:pPr marL="0" indent="0" algn="l">
              <a:lnSpc>
                <a:spcPts val="2625"/>
              </a:lnSpc>
              <a:spcAft>
                <a:spcPts val="1500"/>
              </a:spcAft>
              <a:buNone/>
            </a:pPr>
            <a:r>
              <a:rPr lang="en-US" sz="2250" b="1" kern="0" spc="-75" dirty="0">
                <a:solidFill>
                  <a:srgbClr val="3E3E3E"/>
                </a:solidFill>
                <a:latin typeface="Helvetica Bold" pitchFamily="34" charset="0"/>
                <a:ea typeface="Helvetica Bold" pitchFamily="34" charset="-122"/>
                <a:cs typeface="Helvetica Bold" pitchFamily="34" charset="-120"/>
              </a:rPr>
              <a:t>Data</a:t>
            </a:r>
            <a:endParaRPr lang="en-US" sz="2250" dirty="0"/>
          </a:p>
        </p:txBody>
      </p:sp>
      <p:sp>
        <p:nvSpPr>
          <p:cNvPr id="9" name="Add wish to wishlist"/>
          <p:cNvSpPr/>
          <p:nvPr/>
        </p:nvSpPr>
        <p:spPr>
          <a:xfrm>
            <a:off x="1704975" y="3314700"/>
            <a:ext cx="2124075"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Add wish to wishlist</a:t>
            </a:r>
            <a:endParaRPr lang="en-US" sz="1800" dirty="0"/>
          </a:p>
        </p:txBody>
      </p:sp>
      <p:sp>
        <p:nvSpPr>
          <p:cNvPr id="10" name="Item Bluetooth Speaker Description A portable Bluetooth speaker for outdoor use List Select Janes 30th Birthday Link httpsexamplecombluetooth-speaker Quantity 1 Amount 50 Image Use any image"/>
          <p:cNvSpPr/>
          <p:nvPr/>
        </p:nvSpPr>
        <p:spPr>
          <a:xfrm>
            <a:off x="4181475" y="3314700"/>
            <a:ext cx="4591050" cy="3124200"/>
          </a:xfrm>
          <a:prstGeom prst="rect">
            <a:avLst/>
          </a:prstGeom>
          <a:noFill/>
          <a:ln/>
        </p:spPr>
        <p:txBody>
          <a:bodyPr wrap="square" lIns="0" tIns="0" rIns="0" bIns="0" rtlCol="0" anchor="t"/>
          <a:lstStyle/>
          <a:p>
            <a:pPr marL="0" indent="0" algn="l">
              <a:lnSpc>
                <a:spcPts val="2625"/>
              </a:lnSpc>
              <a:spcAft>
                <a:spcPts val="600"/>
              </a:spcAft>
              <a:buNone/>
            </a:pPr>
            <a:r>
              <a:rPr lang="en-US" sz="1800" b="1" kern="0" spc="-75" dirty="0">
                <a:solidFill>
                  <a:srgbClr val="3E3E3E"/>
                </a:solidFill>
                <a:latin typeface="Helvetica Bold" pitchFamily="34" charset="0"/>
                <a:ea typeface="Helvetica Bold" pitchFamily="34" charset="-122"/>
                <a:cs typeface="Helvetica Bold" pitchFamily="34" charset="-120"/>
              </a:rPr>
              <a:t>Item:</a:t>
            </a:r>
            <a:r>
              <a:rPr lang="en-US" sz="1800" kern="0" spc="-75" dirty="0">
                <a:solidFill>
                  <a:srgbClr val="3E3E3E"/>
                </a:solidFill>
                <a:latin typeface="Helvetica Regular" pitchFamily="34" charset="0"/>
                <a:ea typeface="Helvetica Regular" pitchFamily="34" charset="-122"/>
                <a:cs typeface="Helvetica Regular" pitchFamily="34" charset="-120"/>
              </a:rPr>
              <a:t> Bluetooth Speaker
</a:t>
            </a:r>
            <a:r>
              <a:rPr lang="en-US" sz="1800" b="1" kern="0" spc="-75" dirty="0">
                <a:solidFill>
                  <a:srgbClr val="3E3E3E"/>
                </a:solidFill>
                <a:latin typeface="Helvetica Bold" pitchFamily="34" charset="0"/>
                <a:ea typeface="Helvetica Bold" pitchFamily="34" charset="-122"/>
                <a:cs typeface="Helvetica Bold" pitchFamily="34" charset="-120"/>
              </a:rPr>
              <a:t>Description:</a:t>
            </a:r>
            <a:r>
              <a:rPr lang="en-US" sz="1800" kern="0" spc="-75" dirty="0">
                <a:solidFill>
                  <a:srgbClr val="3E3E3E"/>
                </a:solidFill>
                <a:latin typeface="Helvetica Regular" pitchFamily="34" charset="0"/>
                <a:ea typeface="Helvetica Regular" pitchFamily="34" charset="-122"/>
                <a:cs typeface="Helvetica Regular" pitchFamily="34" charset="-120"/>
              </a:rPr>
              <a:t> A portable Bluetooth speaker for outdoor use.
</a:t>
            </a:r>
            <a:r>
              <a:rPr lang="en-US" sz="1800" b="1" kern="0" spc="-75" dirty="0">
                <a:solidFill>
                  <a:srgbClr val="3E3E3E"/>
                </a:solidFill>
                <a:latin typeface="Helvetica Bold" pitchFamily="34" charset="0"/>
                <a:ea typeface="Helvetica Bold" pitchFamily="34" charset="-122"/>
                <a:cs typeface="Helvetica Bold" pitchFamily="34" charset="-120"/>
              </a:rPr>
              <a:t>List:</a:t>
            </a:r>
            <a:r>
              <a:rPr lang="en-US" sz="1800" kern="0" spc="-75" dirty="0">
                <a:solidFill>
                  <a:srgbClr val="3E3E3E"/>
                </a:solidFill>
                <a:latin typeface="Helvetica Regular" pitchFamily="34" charset="0"/>
                <a:ea typeface="Helvetica Regular" pitchFamily="34" charset="-122"/>
                <a:cs typeface="Helvetica Regular" pitchFamily="34" charset="-120"/>
              </a:rPr>
              <a:t>  Select “Jane’s 30th Birthday”
</a:t>
            </a:r>
            <a:r>
              <a:rPr lang="en-US" sz="1800" b="1" kern="0" spc="-75" dirty="0">
                <a:solidFill>
                  <a:srgbClr val="3E3E3E"/>
                </a:solidFill>
                <a:latin typeface="Helvetica Bold" pitchFamily="34" charset="0"/>
                <a:ea typeface="Helvetica Bold" pitchFamily="34" charset="-122"/>
                <a:cs typeface="Helvetica Bold" pitchFamily="34" charset="-120"/>
              </a:rPr>
              <a:t>Link:</a:t>
            </a:r>
            <a:r>
              <a:rPr lang="en-US" sz="1800" kern="0" spc="-75" dirty="0">
                <a:solidFill>
                  <a:srgbClr val="3E3E3E"/>
                </a:solidFill>
                <a:latin typeface="Helvetica Regular" pitchFamily="34" charset="0"/>
                <a:ea typeface="Helvetica Regular" pitchFamily="34" charset="-122"/>
                <a:cs typeface="Helvetica Regular" pitchFamily="34" charset="-120"/>
              </a:rPr>
              <a:t> https://example.com/bluetooth-speaker
</a:t>
            </a:r>
            <a:r>
              <a:rPr lang="en-US" sz="1800" b="1" kern="0" spc="-75" dirty="0">
                <a:solidFill>
                  <a:srgbClr val="3E3E3E"/>
                </a:solidFill>
                <a:latin typeface="Helvetica Bold" pitchFamily="34" charset="0"/>
                <a:ea typeface="Helvetica Bold" pitchFamily="34" charset="-122"/>
                <a:cs typeface="Helvetica Bold" pitchFamily="34" charset="-120"/>
              </a:rPr>
              <a:t>Quantity:</a:t>
            </a:r>
            <a:r>
              <a:rPr lang="en-US" sz="1800" kern="0" spc="-75" dirty="0">
                <a:solidFill>
                  <a:srgbClr val="3E3E3E"/>
                </a:solidFill>
                <a:latin typeface="Helvetica Regular" pitchFamily="34" charset="0"/>
                <a:ea typeface="Helvetica Regular" pitchFamily="34" charset="-122"/>
                <a:cs typeface="Helvetica Regular" pitchFamily="34" charset="-120"/>
              </a:rPr>
              <a:t> 1
</a:t>
            </a:r>
            <a:r>
              <a:rPr lang="en-US" sz="1800" b="1" kern="0" spc="-75" dirty="0">
                <a:solidFill>
                  <a:srgbClr val="3E3E3E"/>
                </a:solidFill>
                <a:latin typeface="Helvetica Bold" pitchFamily="34" charset="0"/>
                <a:ea typeface="Helvetica Bold" pitchFamily="34" charset="-122"/>
                <a:cs typeface="Helvetica Bold" pitchFamily="34" charset="-120"/>
              </a:rPr>
              <a:t>Amount:</a:t>
            </a:r>
            <a:r>
              <a:rPr lang="en-US" sz="1800" kern="0" spc="-75" dirty="0">
                <a:solidFill>
                  <a:srgbClr val="3E3E3E"/>
                </a:solidFill>
                <a:latin typeface="Helvetica Regular" pitchFamily="34" charset="0"/>
                <a:ea typeface="Helvetica Regular" pitchFamily="34" charset="-122"/>
                <a:cs typeface="Helvetica Regular" pitchFamily="34" charset="-120"/>
              </a:rPr>
              <a:t> $50
</a:t>
            </a:r>
            <a:r>
              <a:rPr lang="en-US" sz="1800" b="1" kern="0" spc="-75" dirty="0">
                <a:solidFill>
                  <a:srgbClr val="3E3E3E"/>
                </a:solidFill>
                <a:latin typeface="Helvetica Bold" pitchFamily="34" charset="0"/>
                <a:ea typeface="Helvetica Bold" pitchFamily="34" charset="-122"/>
                <a:cs typeface="Helvetica Bold" pitchFamily="34" charset="-120"/>
              </a:rPr>
              <a:t>Image:</a:t>
            </a:r>
            <a:r>
              <a:rPr lang="en-US" sz="1800" kern="0" spc="-75" dirty="0">
                <a:solidFill>
                  <a:srgbClr val="3E3E3E"/>
                </a:solidFill>
                <a:latin typeface="Helvetica Regular" pitchFamily="34" charset="0"/>
                <a:ea typeface="Helvetica Regular" pitchFamily="34" charset="-122"/>
                <a:cs typeface="Helvetica Regular" pitchFamily="34" charset="-120"/>
              </a:rPr>
              <a:t> Use any image</a:t>
            </a:r>
            <a:endParaRPr lang="en-US" sz="1800" dirty="0"/>
          </a:p>
        </p:txBody>
      </p:sp>
      <p:sp>
        <p:nvSpPr>
          <p:cNvPr id="11" name="Data"/>
          <p:cNvSpPr/>
          <p:nvPr/>
        </p:nvSpPr>
        <p:spPr>
          <a:xfrm>
            <a:off x="12039600" y="2466975"/>
            <a:ext cx="619125" cy="323850"/>
          </a:xfrm>
          <a:prstGeom prst="rect">
            <a:avLst/>
          </a:prstGeom>
          <a:noFill/>
          <a:ln/>
        </p:spPr>
        <p:txBody>
          <a:bodyPr wrap="square" lIns="0" tIns="0" rIns="0" bIns="0" rtlCol="0" anchor="ctr"/>
          <a:lstStyle/>
          <a:p>
            <a:pPr marL="0" indent="0" algn="l">
              <a:lnSpc>
                <a:spcPts val="2625"/>
              </a:lnSpc>
              <a:spcAft>
                <a:spcPts val="1500"/>
              </a:spcAft>
              <a:buNone/>
            </a:pPr>
            <a:r>
              <a:rPr lang="en-US" sz="2250" b="1" kern="0" spc="-75" dirty="0">
                <a:solidFill>
                  <a:srgbClr val="3E3E3E"/>
                </a:solidFill>
                <a:latin typeface="Helvetica Bold" pitchFamily="34" charset="0"/>
                <a:ea typeface="Helvetica Bold" pitchFamily="34" charset="-122"/>
                <a:cs typeface="Helvetica Bold" pitchFamily="34" charset="-120"/>
              </a:rPr>
              <a:t>Data</a:t>
            </a:r>
            <a:endParaRPr lang="en-US" sz="2250" dirty="0"/>
          </a:p>
        </p:txBody>
      </p:sp>
      <p:sp>
        <p:nvSpPr>
          <p:cNvPr id="12" name="Claim a wish"/>
          <p:cNvSpPr/>
          <p:nvPr/>
        </p:nvSpPr>
        <p:spPr>
          <a:xfrm>
            <a:off x="9563100" y="3314700"/>
            <a:ext cx="1352550" cy="266700"/>
          </a:xfrm>
          <a:prstGeom prst="rect">
            <a:avLst/>
          </a:prstGeom>
          <a:noFill/>
          <a:ln/>
        </p:spPr>
        <p:txBody>
          <a:bodyPr wrap="square" lIns="0" tIns="0" rIns="0" bIns="0" rtlCol="0" anchor="t"/>
          <a:lstStyle/>
          <a:p>
            <a:pPr marL="0" indent="0" algn="l">
              <a:lnSpc>
                <a:spcPts val="2100"/>
              </a:lnSpc>
              <a:spcAft>
                <a:spcPts val="1500"/>
              </a:spcAft>
              <a:buNone/>
            </a:pPr>
            <a:r>
              <a:rPr lang="en-US" sz="1800" b="1" kern="0" spc="-75" dirty="0">
                <a:solidFill>
                  <a:srgbClr val="3E3E3E"/>
                </a:solidFill>
                <a:latin typeface="Helvetica Bold" pitchFamily="34" charset="0"/>
                <a:ea typeface="Helvetica Bold" pitchFamily="34" charset="-122"/>
                <a:cs typeface="Helvetica Bold" pitchFamily="34" charset="-120"/>
              </a:rPr>
              <a:t>Claim a wish</a:t>
            </a:r>
            <a:endParaRPr lang="en-US" sz="1800" dirty="0"/>
          </a:p>
        </p:txBody>
      </p:sp>
      <p:sp>
        <p:nvSpPr>
          <p:cNvPr id="13" name="Name John Email Address wishlinxmaildropcc Go to maildropcc to view the mailbox"/>
          <p:cNvSpPr/>
          <p:nvPr/>
        </p:nvSpPr>
        <p:spPr>
          <a:xfrm>
            <a:off x="12039600" y="3314700"/>
            <a:ext cx="4514850" cy="1562100"/>
          </a:xfrm>
          <a:prstGeom prst="rect">
            <a:avLst/>
          </a:prstGeom>
          <a:noFill/>
          <a:ln/>
        </p:spPr>
        <p:txBody>
          <a:bodyPr wrap="square" lIns="0" tIns="0" rIns="0" bIns="0" rtlCol="0" anchor="t"/>
          <a:lstStyle/>
          <a:p>
            <a:pPr marL="0" indent="0" algn="l">
              <a:lnSpc>
                <a:spcPts val="2625"/>
              </a:lnSpc>
              <a:spcAft>
                <a:spcPts val="600"/>
              </a:spcAft>
              <a:buNone/>
            </a:pPr>
            <a:r>
              <a:rPr lang="en-US" sz="1800" b="1" kern="0" spc="-75" dirty="0">
                <a:solidFill>
                  <a:srgbClr val="3E3E3E"/>
                </a:solidFill>
                <a:latin typeface="Helvetica Bold" pitchFamily="34" charset="0"/>
                <a:ea typeface="Helvetica Bold" pitchFamily="34" charset="-122"/>
                <a:cs typeface="Helvetica Bold" pitchFamily="34" charset="-120"/>
              </a:rPr>
              <a:t>Name:</a:t>
            </a:r>
            <a:r>
              <a:rPr lang="en-US" sz="1800" kern="0" spc="-75" dirty="0">
                <a:solidFill>
                  <a:srgbClr val="3E3E3E"/>
                </a:solidFill>
                <a:latin typeface="Helvetica Regular" pitchFamily="34" charset="0"/>
                <a:ea typeface="Helvetica Regular" pitchFamily="34" charset="-122"/>
                <a:cs typeface="Helvetica Regular" pitchFamily="34" charset="-120"/>
              </a:rPr>
              <a:t> John
</a:t>
            </a:r>
            <a:r>
              <a:rPr lang="en-US" sz="1800" b="1" kern="0" spc="-75" dirty="0">
                <a:solidFill>
                  <a:srgbClr val="3E3E3E"/>
                </a:solidFill>
                <a:latin typeface="Helvetica Bold" pitchFamily="34" charset="0"/>
                <a:ea typeface="Helvetica Bold" pitchFamily="34" charset="-122"/>
                <a:cs typeface="Helvetica Bold" pitchFamily="34" charset="-120"/>
              </a:rPr>
              <a:t>Email Address:</a:t>
            </a:r>
            <a:r>
              <a:rPr lang="en-US" sz="1800" kern="0" spc="-75" dirty="0">
                <a:solidFill>
                  <a:srgbClr val="3E3E3E"/>
                </a:solidFill>
                <a:latin typeface="Helvetica Regular" pitchFamily="34" charset="0"/>
                <a:ea typeface="Helvetica Regular" pitchFamily="34" charset="-122"/>
                <a:cs typeface="Helvetica Regular" pitchFamily="34" charset="-120"/>
              </a:rPr>
              <a:t> wishlinx@maildrop.cc
Go to </a:t>
            </a:r>
            <a:r>
              <a:rPr lang="en-US" sz="1800" b="1" u="sng" kern="0" spc="-75" dirty="0">
                <a:solidFill>
                  <a:srgbClr val="3A65FF"/>
                </a:solidFill>
                <a:latin typeface="Helvetica Bold" pitchFamily="34" charset="0"/>
                <a:ea typeface="Helvetica Bold" pitchFamily="34" charset="-122"/>
                <a:cs typeface="Helvetica Bold" pitchFamily="34" charset="-120"/>
                <a:hlinkClick r:id="rId10">
                  <a:extLst>
                    <a:ext uri="{A12FA001-AC4F-418D-AE19-62706E023703}">
                      <ahyp:hlinkClr xmlns:ahyp="http://schemas.microsoft.com/office/drawing/2018/hyperlinkcolor" val="tx"/>
                    </a:ext>
                  </a:extLst>
                </a:hlinkClick>
              </a:rPr>
              <a:t>m</a:t>
            </a:r>
            <a:r>
              <a:rPr lang="en-US" sz="1800" b="1" u="sng" kern="0" spc="-75" dirty="0">
                <a:solidFill>
                  <a:srgbClr val="3A65FF"/>
                </a:solidFill>
                <a:latin typeface="Helvetica Bold" pitchFamily="34" charset="0"/>
                <a:ea typeface="Helvetica Bold" pitchFamily="34" charset="-122"/>
                <a:cs typeface="Helvetica Bold" pitchFamily="34" charset="-120"/>
                <a:hlinkClick r:id="rId10">
                  <a:extLst>
                    <a:ext uri="{A12FA001-AC4F-418D-AE19-62706E023703}">
                      <ahyp:hlinkClr xmlns:ahyp="http://schemas.microsoft.com/office/drawing/2018/hyperlinkcolor" val="tx"/>
                    </a:ext>
                  </a:extLst>
                </a:hlinkClick>
              </a:rPr>
              <a:t>a</a:t>
            </a:r>
            <a:r>
              <a:rPr lang="en-US" sz="1800" b="1" u="sng" kern="0" spc="-75" dirty="0">
                <a:solidFill>
                  <a:srgbClr val="3A65FF"/>
                </a:solidFill>
                <a:latin typeface="Helvetica Bold" pitchFamily="34" charset="0"/>
                <a:ea typeface="Helvetica Bold" pitchFamily="34" charset="-122"/>
                <a:cs typeface="Helvetica Bold" pitchFamily="34" charset="-120"/>
                <a:hlinkClick r:id="rId10">
                  <a:extLst>
                    <a:ext uri="{A12FA001-AC4F-418D-AE19-62706E023703}">
                      <ahyp:hlinkClr xmlns:ahyp="http://schemas.microsoft.com/office/drawing/2018/hyperlinkcolor" val="tx"/>
                    </a:ext>
                  </a:extLst>
                </a:hlinkClick>
              </a:rPr>
              <a:t>i</a:t>
            </a:r>
            <a:r>
              <a:rPr lang="en-US" sz="1800" b="1" u="sng" kern="0" spc="-75" dirty="0">
                <a:solidFill>
                  <a:srgbClr val="3A65FF"/>
                </a:solidFill>
                <a:latin typeface="Helvetica Bold" pitchFamily="34" charset="0"/>
                <a:ea typeface="Helvetica Bold" pitchFamily="34" charset="-122"/>
                <a:cs typeface="Helvetica Bold" pitchFamily="34" charset="-120"/>
                <a:hlinkClick r:id="rId10">
                  <a:extLst>
                    <a:ext uri="{A12FA001-AC4F-418D-AE19-62706E023703}">
                      <ahyp:hlinkClr xmlns:ahyp="http://schemas.microsoft.com/office/drawing/2018/hyperlinkcolor" val="tx"/>
                    </a:ext>
                  </a:extLst>
                </a:hlinkClick>
              </a:rPr>
              <a:t>l</a:t>
            </a:r>
            <a:r>
              <a:rPr lang="en-US" sz="1800" b="1" u="sng" kern="0" spc="-75" dirty="0">
                <a:solidFill>
                  <a:srgbClr val="3A65FF"/>
                </a:solidFill>
                <a:latin typeface="Helvetica Bold" pitchFamily="34" charset="0"/>
                <a:ea typeface="Helvetica Bold" pitchFamily="34" charset="-122"/>
                <a:cs typeface="Helvetica Bold" pitchFamily="34" charset="-120"/>
                <a:hlinkClick r:id="rId10">
                  <a:extLst>
                    <a:ext uri="{A12FA001-AC4F-418D-AE19-62706E023703}">
                      <ahyp:hlinkClr xmlns:ahyp="http://schemas.microsoft.com/office/drawing/2018/hyperlinkcolor" val="tx"/>
                    </a:ext>
                  </a:extLst>
                </a:hlinkClick>
              </a:rPr>
              <a:t>d</a:t>
            </a:r>
            <a:r>
              <a:rPr lang="en-US" sz="1800" b="1" u="sng" kern="0" spc="-75" dirty="0">
                <a:solidFill>
                  <a:srgbClr val="3A65FF"/>
                </a:solidFill>
                <a:latin typeface="Helvetica Bold" pitchFamily="34" charset="0"/>
                <a:ea typeface="Helvetica Bold" pitchFamily="34" charset="-122"/>
                <a:cs typeface="Helvetica Bold" pitchFamily="34" charset="-120"/>
                <a:hlinkClick r:id="rId10">
                  <a:extLst>
                    <a:ext uri="{A12FA001-AC4F-418D-AE19-62706E023703}">
                      <ahyp:hlinkClr xmlns:ahyp="http://schemas.microsoft.com/office/drawing/2018/hyperlinkcolor" val="tx"/>
                    </a:ext>
                  </a:extLst>
                </a:hlinkClick>
              </a:rPr>
              <a:t>r</a:t>
            </a:r>
            <a:r>
              <a:rPr lang="en-US" sz="1800" b="1" u="sng" kern="0" spc="-75" dirty="0">
                <a:solidFill>
                  <a:srgbClr val="3A65FF"/>
                </a:solidFill>
                <a:latin typeface="Helvetica Bold" pitchFamily="34" charset="0"/>
                <a:ea typeface="Helvetica Bold" pitchFamily="34" charset="-122"/>
                <a:cs typeface="Helvetica Bold" pitchFamily="34" charset="-120"/>
                <a:hlinkClick r:id="rId10">
                  <a:extLst>
                    <a:ext uri="{A12FA001-AC4F-418D-AE19-62706E023703}">
                      <ahyp:hlinkClr xmlns:ahyp="http://schemas.microsoft.com/office/drawing/2018/hyperlinkcolor" val="tx"/>
                    </a:ext>
                  </a:extLst>
                </a:hlinkClick>
              </a:rPr>
              <a:t>o</a:t>
            </a:r>
            <a:r>
              <a:rPr lang="en-US" sz="1800" b="1" u="sng" kern="0" spc="-75" dirty="0">
                <a:solidFill>
                  <a:srgbClr val="3A65FF"/>
                </a:solidFill>
                <a:latin typeface="Helvetica Bold" pitchFamily="34" charset="0"/>
                <a:ea typeface="Helvetica Bold" pitchFamily="34" charset="-122"/>
                <a:cs typeface="Helvetica Bold" pitchFamily="34" charset="-120"/>
                <a:hlinkClick r:id="rId10">
                  <a:extLst>
                    <a:ext uri="{A12FA001-AC4F-418D-AE19-62706E023703}">
                      <ahyp:hlinkClr xmlns:ahyp="http://schemas.microsoft.com/office/drawing/2018/hyperlinkcolor" val="tx"/>
                    </a:ext>
                  </a:extLst>
                </a:hlinkClick>
              </a:rPr>
              <a:t>p</a:t>
            </a:r>
            <a:r>
              <a:rPr lang="en-US" sz="1800" b="1" u="sng" kern="0" spc="-75" dirty="0">
                <a:solidFill>
                  <a:srgbClr val="3A65FF"/>
                </a:solidFill>
                <a:latin typeface="Helvetica Bold" pitchFamily="34" charset="0"/>
                <a:ea typeface="Helvetica Bold" pitchFamily="34" charset="-122"/>
                <a:cs typeface="Helvetica Bold" pitchFamily="34" charset="-120"/>
                <a:hlinkClick r:id="rId10">
                  <a:extLst>
                    <a:ext uri="{A12FA001-AC4F-418D-AE19-62706E023703}">
                      <ahyp:hlinkClr xmlns:ahyp="http://schemas.microsoft.com/office/drawing/2018/hyperlinkcolor" val="tx"/>
                    </a:ext>
                  </a:extLst>
                </a:hlinkClick>
              </a:rPr>
              <a:t>.</a:t>
            </a:r>
            <a:r>
              <a:rPr lang="en-US" sz="1800" b="1" u="sng" kern="0" spc="-75" dirty="0">
                <a:solidFill>
                  <a:srgbClr val="3A65FF"/>
                </a:solidFill>
                <a:latin typeface="Helvetica Bold" pitchFamily="34" charset="0"/>
                <a:ea typeface="Helvetica Bold" pitchFamily="34" charset="-122"/>
                <a:cs typeface="Helvetica Bold" pitchFamily="34" charset="-120"/>
                <a:hlinkClick r:id="rId10">
                  <a:extLst>
                    <a:ext uri="{A12FA001-AC4F-418D-AE19-62706E023703}">
                      <ahyp:hlinkClr xmlns:ahyp="http://schemas.microsoft.com/office/drawing/2018/hyperlinkcolor" val="tx"/>
                    </a:ext>
                  </a:extLst>
                </a:hlinkClick>
              </a:rPr>
              <a:t>c</a:t>
            </a:r>
            <a:r>
              <a:rPr lang="en-US" sz="1800" b="1" u="sng" kern="0" spc="-75" dirty="0">
                <a:solidFill>
                  <a:srgbClr val="3A65FF"/>
                </a:solidFill>
                <a:latin typeface="Helvetica Bold" pitchFamily="34" charset="0"/>
                <a:ea typeface="Helvetica Bold" pitchFamily="34" charset="-122"/>
                <a:cs typeface="Helvetica Bold" pitchFamily="34" charset="-120"/>
                <a:hlinkClick r:id="rId10">
                  <a:extLst>
                    <a:ext uri="{A12FA001-AC4F-418D-AE19-62706E023703}">
                      <ahyp:hlinkClr xmlns:ahyp="http://schemas.microsoft.com/office/drawing/2018/hyperlinkcolor" val="tx"/>
                    </a:ext>
                  </a:extLst>
                </a:hlinkClick>
              </a:rPr>
              <a:t>c</a:t>
            </a:r>
            <a:r>
              <a:rPr lang="en-US" sz="1800" kern="0" spc="-75" dirty="0">
                <a:solidFill>
                  <a:srgbClr val="3E3E3E"/>
                </a:solidFill>
                <a:latin typeface="Helvetica Regular" pitchFamily="34" charset="0"/>
                <a:ea typeface="Helvetica Regular" pitchFamily="34" charset="-122"/>
                <a:cs typeface="Helvetica Regular" pitchFamily="34" charset="-120"/>
              </a:rPr>
              <a:t> to view the mailbox</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825</Words>
  <Application>Microsoft Macintosh PowerPoint</Application>
  <PresentationFormat>Custom</PresentationFormat>
  <Paragraphs>129</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Helvetica Bold</vt:lpstr>
      <vt:lpstr>Helvetica Light</vt:lpstr>
      <vt:lpstr>Helvetica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Oluchi Nwenyi</cp:lastModifiedBy>
  <cp:revision>2</cp:revision>
  <dcterms:created xsi:type="dcterms:W3CDTF">2024-08-25T18:10:39Z</dcterms:created>
  <dcterms:modified xsi:type="dcterms:W3CDTF">2024-08-25T18:24:42Z</dcterms:modified>
</cp:coreProperties>
</file>